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 id="2147483655" r:id="rId2"/>
  </p:sldMasterIdLst>
  <p:notesMasterIdLst>
    <p:notesMasterId r:id="rId33"/>
  </p:notesMasterIdLst>
  <p:sldIdLst>
    <p:sldId id="256" r:id="rId3"/>
    <p:sldId id="498" r:id="rId4"/>
    <p:sldId id="474" r:id="rId5"/>
    <p:sldId id="507" r:id="rId6"/>
    <p:sldId id="620" r:id="rId7"/>
    <p:sldId id="572" r:id="rId8"/>
    <p:sldId id="619" r:id="rId9"/>
    <p:sldId id="621" r:id="rId10"/>
    <p:sldId id="622" r:id="rId11"/>
    <p:sldId id="623" r:id="rId12"/>
    <p:sldId id="626" r:id="rId13"/>
    <p:sldId id="625" r:id="rId14"/>
    <p:sldId id="331" r:id="rId15"/>
    <p:sldId id="592" r:id="rId16"/>
    <p:sldId id="264" r:id="rId17"/>
    <p:sldId id="265" r:id="rId18"/>
    <p:sldId id="266" r:id="rId19"/>
    <p:sldId id="267" r:id="rId20"/>
    <p:sldId id="593" r:id="rId21"/>
    <p:sldId id="511" r:id="rId22"/>
    <p:sldId id="512" r:id="rId23"/>
    <p:sldId id="594" r:id="rId24"/>
    <p:sldId id="268" r:id="rId25"/>
    <p:sldId id="269" r:id="rId26"/>
    <p:sldId id="270" r:id="rId27"/>
    <p:sldId id="271" r:id="rId28"/>
    <p:sldId id="272" r:id="rId29"/>
    <p:sldId id="273" r:id="rId30"/>
    <p:sldId id="274" r:id="rId31"/>
    <p:sldId id="624" r:id="rId32"/>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r:id="rId39" roundtripDataSignature="AMtx7mgWqGpmJnm2LhSO/E7EgiMMs26KqA=="/>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41100"/>
    <a:srgbClr val="90E14D"/>
    <a:srgbClr val="62BD8F"/>
    <a:srgbClr val="A61B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657"/>
    <p:restoredTop sz="93061"/>
  </p:normalViewPr>
  <p:slideViewPr>
    <p:cSldViewPr snapToGrid="0" snapToObjects="1">
      <p:cViewPr varScale="1">
        <p:scale>
          <a:sx n="119" d="100"/>
          <a:sy n="119" d="100"/>
        </p:scale>
        <p:origin x="1296"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customschemas.google.com/relationships/presentationmetadata" Target="metadata"/><Relationship Id="rId21" Type="http://schemas.openxmlformats.org/officeDocument/2006/relationships/slide" Target="slides/slide19.xml"/><Relationship Id="rId42"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40"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43" Type="http://schemas.openxmlformats.org/officeDocument/2006/relationships/tableStyles" Target="tableStyles.xml"/><Relationship Id="rId8" Type="http://schemas.openxmlformats.org/officeDocument/2006/relationships/slide" Target="slides/slide6.xml"/><Relationship Id="rId3" Type="http://schemas.openxmlformats.org/officeDocument/2006/relationships/slide" Target="slides/slide1.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C579582-F224-9249-B50B-7D4855CA5E6E}" type="doc">
      <dgm:prSet loTypeId="urn:microsoft.com/office/officeart/2005/8/layout/default" loCatId="" qsTypeId="urn:microsoft.com/office/officeart/2005/8/quickstyle/simple1" qsCatId="simple" csTypeId="urn:microsoft.com/office/officeart/2005/8/colors/colorful2" csCatId="colorful" phldr="1"/>
      <dgm:spPr/>
      <dgm:t>
        <a:bodyPr/>
        <a:lstStyle/>
        <a:p>
          <a:endParaRPr lang="en-US"/>
        </a:p>
      </dgm:t>
    </dgm:pt>
    <dgm:pt modelId="{63C6227A-CA9D-DB4E-8C83-FE635D4B8B92}">
      <dgm:prSet phldrT="[Text]" custT="1"/>
      <dgm:spPr>
        <a:xfrm>
          <a:off x="0" y="98739"/>
          <a:ext cx="2630283" cy="1578170"/>
        </a:xfrm>
        <a:prstGeom prst="rect">
          <a:avLst/>
        </a:prstGeom>
        <a:solidFill>
          <a:srgbClr val="C0504D">
            <a:hueOff val="0"/>
            <a:satOff val="0"/>
            <a:lumOff val="0"/>
            <a:alphaOff val="0"/>
          </a:srgbClr>
        </a:solidFill>
        <a:ln w="25400" cap="flat" cmpd="sng" algn="ctr">
          <a:solidFill>
            <a:sysClr val="window" lastClr="FFFFFF">
              <a:hueOff val="0"/>
              <a:satOff val="0"/>
              <a:lumOff val="0"/>
              <a:alphaOff val="0"/>
            </a:sysClr>
          </a:solidFill>
          <a:prstDash val="solid"/>
        </a:ln>
        <a:effectLst/>
      </dgm:spPr>
      <dgm:t>
        <a:bodyPr vert="horz"/>
        <a:lstStyle/>
        <a:p>
          <a:pPr>
            <a:buNone/>
          </a:pPr>
          <a:r>
            <a:rPr lang="en-US" sz="2000" dirty="0">
              <a:solidFill>
                <a:sysClr val="window" lastClr="FFFFFF"/>
              </a:solidFill>
              <a:latin typeface="Calibri"/>
              <a:ea typeface="+mn-ea"/>
              <a:cs typeface="+mn-cs"/>
            </a:rPr>
            <a:t>Privacy</a:t>
          </a:r>
        </a:p>
      </dgm:t>
    </dgm:pt>
    <dgm:pt modelId="{4387115A-EBD8-474A-9FE3-7D304E866D0D}" type="parTrans" cxnId="{C64BF992-E95D-864F-BC0E-6DCD7A5174E0}">
      <dgm:prSet/>
      <dgm:spPr/>
      <dgm:t>
        <a:bodyPr/>
        <a:lstStyle/>
        <a:p>
          <a:endParaRPr lang="en-US"/>
        </a:p>
      </dgm:t>
    </dgm:pt>
    <dgm:pt modelId="{ECFE99F0-3EA6-AE44-BB32-F705CFC04B42}" type="sibTrans" cxnId="{C64BF992-E95D-864F-BC0E-6DCD7A5174E0}">
      <dgm:prSet/>
      <dgm:spPr/>
      <dgm:t>
        <a:bodyPr/>
        <a:lstStyle/>
        <a:p>
          <a:endParaRPr lang="en-US"/>
        </a:p>
      </dgm:t>
    </dgm:pt>
    <dgm:pt modelId="{FDCD6ACD-B077-454D-944E-86E7E3350F79}">
      <dgm:prSet phldrT="[Text]" custT="1"/>
      <dgm:spPr>
        <a:xfrm>
          <a:off x="2893312" y="98739"/>
          <a:ext cx="2630283" cy="1578170"/>
        </a:xfrm>
        <a:prstGeom prst="rect">
          <a:avLst/>
        </a:prstGeom>
        <a:solidFill>
          <a:srgbClr val="C0504D">
            <a:hueOff val="1170380"/>
            <a:satOff val="-1460"/>
            <a:lumOff val="343"/>
            <a:alphaOff val="0"/>
          </a:srgbClr>
        </a:solidFill>
        <a:ln w="25400" cap="flat" cmpd="sng" algn="ctr">
          <a:solidFill>
            <a:sysClr val="window" lastClr="FFFFFF">
              <a:hueOff val="0"/>
              <a:satOff val="0"/>
              <a:lumOff val="0"/>
              <a:alphaOff val="0"/>
            </a:sysClr>
          </a:solidFill>
          <a:prstDash val="solid"/>
        </a:ln>
        <a:effectLst/>
      </dgm:spPr>
      <dgm:t>
        <a:bodyPr vert="horz"/>
        <a:lstStyle/>
        <a:p>
          <a:pPr>
            <a:buNone/>
          </a:pPr>
          <a:r>
            <a:rPr lang="en-US" sz="2000" dirty="0">
              <a:solidFill>
                <a:sysClr val="window" lastClr="FFFFFF"/>
              </a:solidFill>
              <a:latin typeface="Calibri"/>
              <a:ea typeface="+mn-ea"/>
              <a:cs typeface="+mn-cs"/>
            </a:rPr>
            <a:t>Data Ownership</a:t>
          </a:r>
        </a:p>
      </dgm:t>
    </dgm:pt>
    <dgm:pt modelId="{5C5116C5-DFE3-4246-8B21-8683F07147AB}" type="parTrans" cxnId="{AD661072-6B96-4044-B298-8A087555795C}">
      <dgm:prSet/>
      <dgm:spPr/>
      <dgm:t>
        <a:bodyPr/>
        <a:lstStyle/>
        <a:p>
          <a:endParaRPr lang="en-US"/>
        </a:p>
      </dgm:t>
    </dgm:pt>
    <dgm:pt modelId="{88F5AB8F-4ED6-134A-97F4-933723876EF5}" type="sibTrans" cxnId="{AD661072-6B96-4044-B298-8A087555795C}">
      <dgm:prSet/>
      <dgm:spPr/>
      <dgm:t>
        <a:bodyPr/>
        <a:lstStyle/>
        <a:p>
          <a:endParaRPr lang="en-US"/>
        </a:p>
      </dgm:t>
    </dgm:pt>
    <dgm:pt modelId="{1A161DD2-BA9A-1F41-AAB0-05E72D64E065}">
      <dgm:prSet phldrT="[Text]" custT="1"/>
      <dgm:spPr>
        <a:xfrm>
          <a:off x="5786624" y="98739"/>
          <a:ext cx="2630283" cy="1578170"/>
        </a:xfrm>
        <a:prstGeom prst="rect">
          <a:avLst/>
        </a:prstGeom>
        <a:solidFill>
          <a:srgbClr val="C0504D">
            <a:hueOff val="2340759"/>
            <a:satOff val="-2919"/>
            <a:lumOff val="686"/>
            <a:alphaOff val="0"/>
          </a:srgbClr>
        </a:solidFill>
        <a:ln w="25400" cap="flat" cmpd="sng" algn="ctr">
          <a:solidFill>
            <a:sysClr val="window" lastClr="FFFFFF">
              <a:hueOff val="0"/>
              <a:satOff val="0"/>
              <a:lumOff val="0"/>
              <a:alphaOff val="0"/>
            </a:sysClr>
          </a:solidFill>
          <a:prstDash val="solid"/>
        </a:ln>
        <a:effectLst/>
      </dgm:spPr>
      <dgm:t>
        <a:bodyPr vert="horz"/>
        <a:lstStyle/>
        <a:p>
          <a:pPr>
            <a:buNone/>
          </a:pPr>
          <a:r>
            <a:rPr lang="en-US" sz="2000" dirty="0">
              <a:solidFill>
                <a:sysClr val="window" lastClr="FFFFFF"/>
              </a:solidFill>
              <a:latin typeface="Calibri"/>
              <a:ea typeface="+mn-ea"/>
              <a:cs typeface="+mn-cs"/>
            </a:rPr>
            <a:t>Bias, Equity, &amp; Fairness</a:t>
          </a:r>
        </a:p>
      </dgm:t>
    </dgm:pt>
    <dgm:pt modelId="{249F4864-D1F2-2040-B2D9-70E1F329184F}" type="parTrans" cxnId="{9BCE4FF1-6E9A-7F46-B647-F45414868204}">
      <dgm:prSet/>
      <dgm:spPr/>
      <dgm:t>
        <a:bodyPr/>
        <a:lstStyle/>
        <a:p>
          <a:endParaRPr lang="en-US"/>
        </a:p>
      </dgm:t>
    </dgm:pt>
    <dgm:pt modelId="{D0DCE181-6F11-834E-9404-5B76BEA7F348}" type="sibTrans" cxnId="{9BCE4FF1-6E9A-7F46-B647-F45414868204}">
      <dgm:prSet/>
      <dgm:spPr/>
      <dgm:t>
        <a:bodyPr/>
        <a:lstStyle/>
        <a:p>
          <a:endParaRPr lang="en-US"/>
        </a:p>
      </dgm:t>
    </dgm:pt>
    <dgm:pt modelId="{03CB7B9E-D47A-BF4B-8BD0-A43768780FB3}">
      <dgm:prSet phldrT="[Text]" custT="1"/>
      <dgm:spPr>
        <a:xfrm>
          <a:off x="1446656" y="1939937"/>
          <a:ext cx="2630283" cy="1578170"/>
        </a:xfrm>
        <a:prstGeom prst="rect">
          <a:avLst/>
        </a:prstGeom>
        <a:solidFill>
          <a:srgbClr val="C0504D">
            <a:hueOff val="3511139"/>
            <a:satOff val="-4379"/>
            <a:lumOff val="1030"/>
            <a:alphaOff val="0"/>
          </a:srgbClr>
        </a:solidFill>
        <a:ln w="25400" cap="flat" cmpd="sng" algn="ctr">
          <a:solidFill>
            <a:sysClr val="window" lastClr="FFFFFF">
              <a:hueOff val="0"/>
              <a:satOff val="0"/>
              <a:lumOff val="0"/>
              <a:alphaOff val="0"/>
            </a:sysClr>
          </a:solidFill>
          <a:prstDash val="solid"/>
        </a:ln>
        <a:effectLst/>
      </dgm:spPr>
      <dgm:t>
        <a:bodyPr vert="horz"/>
        <a:lstStyle/>
        <a:p>
          <a:pPr>
            <a:buNone/>
          </a:pPr>
          <a:r>
            <a:rPr lang="en-US" sz="2000" dirty="0">
              <a:solidFill>
                <a:sysClr val="window" lastClr="FFFFFF"/>
              </a:solidFill>
              <a:latin typeface="Calibri"/>
              <a:ea typeface="+mn-ea"/>
              <a:cs typeface="+mn-cs"/>
            </a:rPr>
            <a:t>Transparency</a:t>
          </a:r>
        </a:p>
      </dgm:t>
    </dgm:pt>
    <dgm:pt modelId="{F40C0003-FB17-DD49-841B-811AE9B278F4}" type="parTrans" cxnId="{056DE792-C45E-0C4F-B746-40FD5FE6ECA3}">
      <dgm:prSet/>
      <dgm:spPr/>
      <dgm:t>
        <a:bodyPr/>
        <a:lstStyle/>
        <a:p>
          <a:endParaRPr lang="en-US"/>
        </a:p>
      </dgm:t>
    </dgm:pt>
    <dgm:pt modelId="{70980FD5-DAA3-A143-A71B-92CC869748E4}" type="sibTrans" cxnId="{056DE792-C45E-0C4F-B746-40FD5FE6ECA3}">
      <dgm:prSet/>
      <dgm:spPr/>
      <dgm:t>
        <a:bodyPr/>
        <a:lstStyle/>
        <a:p>
          <a:endParaRPr lang="en-US"/>
        </a:p>
      </dgm:t>
    </dgm:pt>
    <dgm:pt modelId="{97F13F62-187A-004F-8568-BDAB70D363F0}">
      <dgm:prSet phldrT="[Text]" custT="1"/>
      <dgm:spPr>
        <a:xfrm>
          <a:off x="4339968" y="1939937"/>
          <a:ext cx="2630283" cy="1578170"/>
        </a:xfrm>
        <a:prstGeom prst="rect">
          <a:avLst/>
        </a:prstGeom>
        <a:solidFill>
          <a:srgbClr val="C0504D">
            <a:hueOff val="4681519"/>
            <a:satOff val="-5839"/>
            <a:lumOff val="1373"/>
            <a:alphaOff val="0"/>
          </a:srgbClr>
        </a:solidFill>
        <a:ln w="25400" cap="flat" cmpd="sng" algn="ctr">
          <a:solidFill>
            <a:sysClr val="window" lastClr="FFFFFF">
              <a:hueOff val="0"/>
              <a:satOff val="0"/>
              <a:lumOff val="0"/>
              <a:alphaOff val="0"/>
            </a:sysClr>
          </a:solidFill>
          <a:prstDash val="solid"/>
        </a:ln>
        <a:effectLst/>
      </dgm:spPr>
      <dgm:t>
        <a:bodyPr vert="horz"/>
        <a:lstStyle/>
        <a:p>
          <a:pPr>
            <a:buNone/>
          </a:pPr>
          <a:r>
            <a:rPr lang="en-US" sz="2000" dirty="0">
              <a:solidFill>
                <a:sysClr val="window" lastClr="FFFFFF"/>
              </a:solidFill>
              <a:latin typeface="Calibri"/>
              <a:ea typeface="+mn-ea"/>
              <a:cs typeface="+mn-cs"/>
            </a:rPr>
            <a:t>Trustworthiness and Accountability</a:t>
          </a:r>
        </a:p>
      </dgm:t>
    </dgm:pt>
    <dgm:pt modelId="{52306423-6E35-DE43-821A-00A55D36BB28}" type="parTrans" cxnId="{B61AFEA1-29D3-2E43-B0B6-3ED4B8DCF23F}">
      <dgm:prSet/>
      <dgm:spPr/>
      <dgm:t>
        <a:bodyPr/>
        <a:lstStyle/>
        <a:p>
          <a:endParaRPr lang="en-US"/>
        </a:p>
      </dgm:t>
    </dgm:pt>
    <dgm:pt modelId="{9509CBFD-D73F-3B46-8605-DC590288199D}" type="sibTrans" cxnId="{B61AFEA1-29D3-2E43-B0B6-3ED4B8DCF23F}">
      <dgm:prSet/>
      <dgm:spPr/>
      <dgm:t>
        <a:bodyPr/>
        <a:lstStyle/>
        <a:p>
          <a:endParaRPr lang="en-US"/>
        </a:p>
      </dgm:t>
    </dgm:pt>
    <dgm:pt modelId="{9CB038ED-3A36-754A-8726-7115A9798D9F}" type="pres">
      <dgm:prSet presAssocID="{5C579582-F224-9249-B50B-7D4855CA5E6E}" presName="diagram" presStyleCnt="0">
        <dgm:presLayoutVars>
          <dgm:dir/>
          <dgm:resizeHandles val="exact"/>
        </dgm:presLayoutVars>
      </dgm:prSet>
      <dgm:spPr/>
    </dgm:pt>
    <dgm:pt modelId="{791EAD40-A10E-2C44-88BB-E254D1FEED2A}" type="pres">
      <dgm:prSet presAssocID="{63C6227A-CA9D-DB4E-8C83-FE635D4B8B92}" presName="node" presStyleLbl="node1" presStyleIdx="0" presStyleCnt="5">
        <dgm:presLayoutVars>
          <dgm:bulletEnabled val="1"/>
        </dgm:presLayoutVars>
      </dgm:prSet>
      <dgm:spPr/>
    </dgm:pt>
    <dgm:pt modelId="{08B34DEE-75D2-7047-8F76-0202887FE396}" type="pres">
      <dgm:prSet presAssocID="{ECFE99F0-3EA6-AE44-BB32-F705CFC04B42}" presName="sibTrans" presStyleCnt="0"/>
      <dgm:spPr/>
    </dgm:pt>
    <dgm:pt modelId="{5DF36080-AA5F-044B-9B2D-18470035B1FB}" type="pres">
      <dgm:prSet presAssocID="{FDCD6ACD-B077-454D-944E-86E7E3350F79}" presName="node" presStyleLbl="node1" presStyleIdx="1" presStyleCnt="5">
        <dgm:presLayoutVars>
          <dgm:bulletEnabled val="1"/>
        </dgm:presLayoutVars>
      </dgm:prSet>
      <dgm:spPr/>
    </dgm:pt>
    <dgm:pt modelId="{6963F5FC-04A1-6A43-B31E-10B7B12BF0DE}" type="pres">
      <dgm:prSet presAssocID="{88F5AB8F-4ED6-134A-97F4-933723876EF5}" presName="sibTrans" presStyleCnt="0"/>
      <dgm:spPr/>
    </dgm:pt>
    <dgm:pt modelId="{73313321-B089-6142-89C3-6254719B2389}" type="pres">
      <dgm:prSet presAssocID="{1A161DD2-BA9A-1F41-AAB0-05E72D64E065}" presName="node" presStyleLbl="node1" presStyleIdx="2" presStyleCnt="5">
        <dgm:presLayoutVars>
          <dgm:bulletEnabled val="1"/>
        </dgm:presLayoutVars>
      </dgm:prSet>
      <dgm:spPr/>
    </dgm:pt>
    <dgm:pt modelId="{60A9DBD8-E73E-FC44-B7B3-C40A7E9D9A77}" type="pres">
      <dgm:prSet presAssocID="{D0DCE181-6F11-834E-9404-5B76BEA7F348}" presName="sibTrans" presStyleCnt="0"/>
      <dgm:spPr/>
    </dgm:pt>
    <dgm:pt modelId="{EF08E376-4E26-284A-B04A-2272E2B37BE4}" type="pres">
      <dgm:prSet presAssocID="{03CB7B9E-D47A-BF4B-8BD0-A43768780FB3}" presName="node" presStyleLbl="node1" presStyleIdx="3" presStyleCnt="5">
        <dgm:presLayoutVars>
          <dgm:bulletEnabled val="1"/>
        </dgm:presLayoutVars>
      </dgm:prSet>
      <dgm:spPr/>
    </dgm:pt>
    <dgm:pt modelId="{ACCFA2FA-3F6D-C647-A96E-5BBE8D7E70AD}" type="pres">
      <dgm:prSet presAssocID="{70980FD5-DAA3-A143-A71B-92CC869748E4}" presName="sibTrans" presStyleCnt="0"/>
      <dgm:spPr/>
    </dgm:pt>
    <dgm:pt modelId="{6716D9F6-4AA6-A540-8569-2BA0DEE70F42}" type="pres">
      <dgm:prSet presAssocID="{97F13F62-187A-004F-8568-BDAB70D363F0}" presName="node" presStyleLbl="node1" presStyleIdx="4" presStyleCnt="5">
        <dgm:presLayoutVars>
          <dgm:bulletEnabled val="1"/>
        </dgm:presLayoutVars>
      </dgm:prSet>
      <dgm:spPr/>
    </dgm:pt>
  </dgm:ptLst>
  <dgm:cxnLst>
    <dgm:cxn modelId="{AC9D0668-3DB7-784C-A02A-59653F4D58CC}" type="presOf" srcId="{97F13F62-187A-004F-8568-BDAB70D363F0}" destId="{6716D9F6-4AA6-A540-8569-2BA0DEE70F42}" srcOrd="0" destOrd="0" presId="urn:microsoft.com/office/officeart/2005/8/layout/default"/>
    <dgm:cxn modelId="{AD661072-6B96-4044-B298-8A087555795C}" srcId="{5C579582-F224-9249-B50B-7D4855CA5E6E}" destId="{FDCD6ACD-B077-454D-944E-86E7E3350F79}" srcOrd="1" destOrd="0" parTransId="{5C5116C5-DFE3-4246-8B21-8683F07147AB}" sibTransId="{88F5AB8F-4ED6-134A-97F4-933723876EF5}"/>
    <dgm:cxn modelId="{4DB2F58B-01BC-D844-A4CB-3CBC54FF0225}" type="presOf" srcId="{1A161DD2-BA9A-1F41-AAB0-05E72D64E065}" destId="{73313321-B089-6142-89C3-6254719B2389}" srcOrd="0" destOrd="0" presId="urn:microsoft.com/office/officeart/2005/8/layout/default"/>
    <dgm:cxn modelId="{C6506E8F-6D52-9148-A9D1-21B40907EC00}" type="presOf" srcId="{FDCD6ACD-B077-454D-944E-86E7E3350F79}" destId="{5DF36080-AA5F-044B-9B2D-18470035B1FB}" srcOrd="0" destOrd="0" presId="urn:microsoft.com/office/officeart/2005/8/layout/default"/>
    <dgm:cxn modelId="{056DE792-C45E-0C4F-B746-40FD5FE6ECA3}" srcId="{5C579582-F224-9249-B50B-7D4855CA5E6E}" destId="{03CB7B9E-D47A-BF4B-8BD0-A43768780FB3}" srcOrd="3" destOrd="0" parTransId="{F40C0003-FB17-DD49-841B-811AE9B278F4}" sibTransId="{70980FD5-DAA3-A143-A71B-92CC869748E4}"/>
    <dgm:cxn modelId="{C64BF992-E95D-864F-BC0E-6DCD7A5174E0}" srcId="{5C579582-F224-9249-B50B-7D4855CA5E6E}" destId="{63C6227A-CA9D-DB4E-8C83-FE635D4B8B92}" srcOrd="0" destOrd="0" parTransId="{4387115A-EBD8-474A-9FE3-7D304E866D0D}" sibTransId="{ECFE99F0-3EA6-AE44-BB32-F705CFC04B42}"/>
    <dgm:cxn modelId="{B61AFEA1-29D3-2E43-B0B6-3ED4B8DCF23F}" srcId="{5C579582-F224-9249-B50B-7D4855CA5E6E}" destId="{97F13F62-187A-004F-8568-BDAB70D363F0}" srcOrd="4" destOrd="0" parTransId="{52306423-6E35-DE43-821A-00A55D36BB28}" sibTransId="{9509CBFD-D73F-3B46-8605-DC590288199D}"/>
    <dgm:cxn modelId="{D84315A8-006D-DA41-97BE-4C21FE6823B2}" type="presOf" srcId="{5C579582-F224-9249-B50B-7D4855CA5E6E}" destId="{9CB038ED-3A36-754A-8726-7115A9798D9F}" srcOrd="0" destOrd="0" presId="urn:microsoft.com/office/officeart/2005/8/layout/default"/>
    <dgm:cxn modelId="{CDA80CCB-0378-264F-80E4-8D590F923F27}" type="presOf" srcId="{03CB7B9E-D47A-BF4B-8BD0-A43768780FB3}" destId="{EF08E376-4E26-284A-B04A-2272E2B37BE4}" srcOrd="0" destOrd="0" presId="urn:microsoft.com/office/officeart/2005/8/layout/default"/>
    <dgm:cxn modelId="{732391E5-2946-7944-AC24-D3D096B91CD3}" type="presOf" srcId="{63C6227A-CA9D-DB4E-8C83-FE635D4B8B92}" destId="{791EAD40-A10E-2C44-88BB-E254D1FEED2A}" srcOrd="0" destOrd="0" presId="urn:microsoft.com/office/officeart/2005/8/layout/default"/>
    <dgm:cxn modelId="{9BCE4FF1-6E9A-7F46-B647-F45414868204}" srcId="{5C579582-F224-9249-B50B-7D4855CA5E6E}" destId="{1A161DD2-BA9A-1F41-AAB0-05E72D64E065}" srcOrd="2" destOrd="0" parTransId="{249F4864-D1F2-2040-B2D9-70E1F329184F}" sibTransId="{D0DCE181-6F11-834E-9404-5B76BEA7F348}"/>
    <dgm:cxn modelId="{B12CEA2B-6334-4D40-BDB5-FAC888658397}" type="presParOf" srcId="{9CB038ED-3A36-754A-8726-7115A9798D9F}" destId="{791EAD40-A10E-2C44-88BB-E254D1FEED2A}" srcOrd="0" destOrd="0" presId="urn:microsoft.com/office/officeart/2005/8/layout/default"/>
    <dgm:cxn modelId="{EC02AFC4-2AC0-5B4E-8A36-A6AF238B71F9}" type="presParOf" srcId="{9CB038ED-3A36-754A-8726-7115A9798D9F}" destId="{08B34DEE-75D2-7047-8F76-0202887FE396}" srcOrd="1" destOrd="0" presId="urn:microsoft.com/office/officeart/2005/8/layout/default"/>
    <dgm:cxn modelId="{26D4B414-95EB-D440-B12D-9D97C0B59013}" type="presParOf" srcId="{9CB038ED-3A36-754A-8726-7115A9798D9F}" destId="{5DF36080-AA5F-044B-9B2D-18470035B1FB}" srcOrd="2" destOrd="0" presId="urn:microsoft.com/office/officeart/2005/8/layout/default"/>
    <dgm:cxn modelId="{A29377B6-301C-AB43-84FE-37803A747EAC}" type="presParOf" srcId="{9CB038ED-3A36-754A-8726-7115A9798D9F}" destId="{6963F5FC-04A1-6A43-B31E-10B7B12BF0DE}" srcOrd="3" destOrd="0" presId="urn:microsoft.com/office/officeart/2005/8/layout/default"/>
    <dgm:cxn modelId="{6D59BA24-0C86-AA44-8C1A-8F34235D1DCC}" type="presParOf" srcId="{9CB038ED-3A36-754A-8726-7115A9798D9F}" destId="{73313321-B089-6142-89C3-6254719B2389}" srcOrd="4" destOrd="0" presId="urn:microsoft.com/office/officeart/2005/8/layout/default"/>
    <dgm:cxn modelId="{4911F024-468A-8B4D-A41C-F8BCC13E6CB7}" type="presParOf" srcId="{9CB038ED-3A36-754A-8726-7115A9798D9F}" destId="{60A9DBD8-E73E-FC44-B7B3-C40A7E9D9A77}" srcOrd="5" destOrd="0" presId="urn:microsoft.com/office/officeart/2005/8/layout/default"/>
    <dgm:cxn modelId="{3CDAFCD7-783B-E54D-AB72-50BC54D14C78}" type="presParOf" srcId="{9CB038ED-3A36-754A-8726-7115A9798D9F}" destId="{EF08E376-4E26-284A-B04A-2272E2B37BE4}" srcOrd="6" destOrd="0" presId="urn:microsoft.com/office/officeart/2005/8/layout/default"/>
    <dgm:cxn modelId="{46B4496F-C613-5843-9286-30423178D958}" type="presParOf" srcId="{9CB038ED-3A36-754A-8726-7115A9798D9F}" destId="{ACCFA2FA-3F6D-C647-A96E-5BBE8D7E70AD}" srcOrd="7" destOrd="0" presId="urn:microsoft.com/office/officeart/2005/8/layout/default"/>
    <dgm:cxn modelId="{4C162F1D-4E9E-764D-93E3-FC3BCCC637B5}" type="presParOf" srcId="{9CB038ED-3A36-754A-8726-7115A9798D9F}" destId="{6716D9F6-4AA6-A540-8569-2BA0DEE70F42}" srcOrd="8"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1EAD40-A10E-2C44-88BB-E254D1FEED2A}">
      <dsp:nvSpPr>
        <dsp:cNvPr id="0" name=""/>
        <dsp:cNvSpPr/>
      </dsp:nvSpPr>
      <dsp:spPr>
        <a:xfrm>
          <a:off x="0" y="210549"/>
          <a:ext cx="3520454" cy="2112273"/>
        </a:xfrm>
        <a:prstGeom prst="rect">
          <a:avLst/>
        </a:prstGeom>
        <a:solidFill>
          <a:srgbClr val="C0504D">
            <a:hueOff val="0"/>
            <a:satOff val="0"/>
            <a:lumOff val="0"/>
            <a:alphaOff val="0"/>
          </a:srgb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ysClr val="window" lastClr="FFFFFF"/>
              </a:solidFill>
              <a:latin typeface="Calibri"/>
              <a:ea typeface="+mn-ea"/>
              <a:cs typeface="+mn-cs"/>
            </a:rPr>
            <a:t>Privacy</a:t>
          </a:r>
        </a:p>
      </dsp:txBody>
      <dsp:txXfrm>
        <a:off x="0" y="210549"/>
        <a:ext cx="3520454" cy="2112273"/>
      </dsp:txXfrm>
    </dsp:sp>
    <dsp:sp modelId="{5DF36080-AA5F-044B-9B2D-18470035B1FB}">
      <dsp:nvSpPr>
        <dsp:cNvPr id="0" name=""/>
        <dsp:cNvSpPr/>
      </dsp:nvSpPr>
      <dsp:spPr>
        <a:xfrm>
          <a:off x="3872500" y="210549"/>
          <a:ext cx="3520454" cy="2112273"/>
        </a:xfrm>
        <a:prstGeom prst="rect">
          <a:avLst/>
        </a:prstGeom>
        <a:solidFill>
          <a:srgbClr val="C0504D">
            <a:hueOff val="1170380"/>
            <a:satOff val="-1460"/>
            <a:lumOff val="343"/>
            <a:alphaOff val="0"/>
          </a:srgb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ysClr val="window" lastClr="FFFFFF"/>
              </a:solidFill>
              <a:latin typeface="Calibri"/>
              <a:ea typeface="+mn-ea"/>
              <a:cs typeface="+mn-cs"/>
            </a:rPr>
            <a:t>Data Ownership</a:t>
          </a:r>
        </a:p>
      </dsp:txBody>
      <dsp:txXfrm>
        <a:off x="3872500" y="210549"/>
        <a:ext cx="3520454" cy="2112273"/>
      </dsp:txXfrm>
    </dsp:sp>
    <dsp:sp modelId="{73313321-B089-6142-89C3-6254719B2389}">
      <dsp:nvSpPr>
        <dsp:cNvPr id="0" name=""/>
        <dsp:cNvSpPr/>
      </dsp:nvSpPr>
      <dsp:spPr>
        <a:xfrm>
          <a:off x="7745001" y="210549"/>
          <a:ext cx="3520454" cy="2112273"/>
        </a:xfrm>
        <a:prstGeom prst="rect">
          <a:avLst/>
        </a:prstGeom>
        <a:solidFill>
          <a:srgbClr val="C0504D">
            <a:hueOff val="2340759"/>
            <a:satOff val="-2919"/>
            <a:lumOff val="686"/>
            <a:alphaOff val="0"/>
          </a:srgb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ysClr val="window" lastClr="FFFFFF"/>
              </a:solidFill>
              <a:latin typeface="Calibri"/>
              <a:ea typeface="+mn-ea"/>
              <a:cs typeface="+mn-cs"/>
            </a:rPr>
            <a:t>Bias, Equity, &amp; Fairness</a:t>
          </a:r>
        </a:p>
      </dsp:txBody>
      <dsp:txXfrm>
        <a:off x="7745001" y="210549"/>
        <a:ext cx="3520454" cy="2112273"/>
      </dsp:txXfrm>
    </dsp:sp>
    <dsp:sp modelId="{EF08E376-4E26-284A-B04A-2272E2B37BE4}">
      <dsp:nvSpPr>
        <dsp:cNvPr id="0" name=""/>
        <dsp:cNvSpPr/>
      </dsp:nvSpPr>
      <dsp:spPr>
        <a:xfrm>
          <a:off x="1936250" y="2674867"/>
          <a:ext cx="3520454" cy="2112273"/>
        </a:xfrm>
        <a:prstGeom prst="rect">
          <a:avLst/>
        </a:prstGeom>
        <a:solidFill>
          <a:srgbClr val="C0504D">
            <a:hueOff val="3511139"/>
            <a:satOff val="-4379"/>
            <a:lumOff val="1030"/>
            <a:alphaOff val="0"/>
          </a:srgb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ysClr val="window" lastClr="FFFFFF"/>
              </a:solidFill>
              <a:latin typeface="Calibri"/>
              <a:ea typeface="+mn-ea"/>
              <a:cs typeface="+mn-cs"/>
            </a:rPr>
            <a:t>Transparency</a:t>
          </a:r>
        </a:p>
      </dsp:txBody>
      <dsp:txXfrm>
        <a:off x="1936250" y="2674867"/>
        <a:ext cx="3520454" cy="2112273"/>
      </dsp:txXfrm>
    </dsp:sp>
    <dsp:sp modelId="{6716D9F6-4AA6-A540-8569-2BA0DEE70F42}">
      <dsp:nvSpPr>
        <dsp:cNvPr id="0" name=""/>
        <dsp:cNvSpPr/>
      </dsp:nvSpPr>
      <dsp:spPr>
        <a:xfrm>
          <a:off x="5808750" y="2674867"/>
          <a:ext cx="3520454" cy="2112273"/>
        </a:xfrm>
        <a:prstGeom prst="rect">
          <a:avLst/>
        </a:prstGeom>
        <a:solidFill>
          <a:srgbClr val="C0504D">
            <a:hueOff val="4681519"/>
            <a:satOff val="-5839"/>
            <a:lumOff val="1373"/>
            <a:alphaOff val="0"/>
          </a:srgb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ysClr val="window" lastClr="FFFFFF"/>
              </a:solidFill>
              <a:latin typeface="Calibri"/>
              <a:ea typeface="+mn-ea"/>
              <a:cs typeface="+mn-cs"/>
            </a:rPr>
            <a:t>Trustworthiness and Accountability</a:t>
          </a:r>
        </a:p>
      </dsp:txBody>
      <dsp:txXfrm>
        <a:off x="5808750" y="2674867"/>
        <a:ext cx="3520454" cy="2112273"/>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
        <p:cNvGrpSpPr/>
        <p:nvPr/>
      </p:nvGrpSpPr>
      <p:grpSpPr>
        <a:xfrm>
          <a:off x="0" y="0"/>
          <a:ext cx="0" cy="0"/>
          <a:chOff x="0" y="0"/>
          <a:chExt cx="0" cy="0"/>
        </a:xfrm>
      </p:grpSpPr>
      <p:sp>
        <p:nvSpPr>
          <p:cNvPr id="38" name="Google Shape;38;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9" name="Google Shape;39;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6db7dcffd9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 name="Google Shape;178;g6db7dcffd9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38718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6db7dcffd9_0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6db7dcffd9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299872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6db7dcffd9_0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6db7dcffd9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For the “Reduce Disparities” options, we targeted recall levels in proportion to underlying prevalence in the population. Could make other choices, but this has the nice property of readjusting as these prevalences change while also still distributing resources across all groups, but one could reasonably take many possible approaches.</a:t>
            </a:r>
            <a:endParaRPr/>
          </a:p>
        </p:txBody>
      </p:sp>
    </p:spTree>
    <p:extLst>
      <p:ext uri="{BB962C8B-B14F-4D97-AF65-F5344CB8AC3E}">
        <p14:creationId xmlns:p14="http://schemas.microsoft.com/office/powerpoint/2010/main" val="30162539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76503b3cf1_0_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76503b3cf1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690132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76503b3cf1_0_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g76503b3cf1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181273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76503b3cf1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76503b3cf1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71307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20CBC395-CF3C-A24F-8682-006CE1DBC2D7}" type="slidenum">
              <a:rPr lang="en-US" smtClean="0"/>
              <a:pPr>
                <a:defRPr/>
              </a:pPr>
              <a:t>3</a:t>
            </a:fld>
            <a:endParaRPr lang="en-US"/>
          </a:p>
        </p:txBody>
      </p:sp>
    </p:spTree>
    <p:extLst>
      <p:ext uri="{BB962C8B-B14F-4D97-AF65-F5344CB8AC3E}">
        <p14:creationId xmlns:p14="http://schemas.microsoft.com/office/powerpoint/2010/main" val="24573285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2"/>
        <p:cNvGrpSpPr/>
        <p:nvPr/>
      </p:nvGrpSpPr>
      <p:grpSpPr>
        <a:xfrm>
          <a:off x="0" y="0"/>
          <a:ext cx="0" cy="0"/>
          <a:chOff x="0" y="0"/>
          <a:chExt cx="0" cy="0"/>
        </a:xfrm>
      </p:grpSpPr>
      <p:sp>
        <p:nvSpPr>
          <p:cNvPr id="1223" name="Google Shape;1223;g5b0c8fd486_0_9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4" name="Google Shape;1224;g5b0c8fd486_0_9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858064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2"/>
        <p:cNvGrpSpPr/>
        <p:nvPr/>
      </p:nvGrpSpPr>
      <p:grpSpPr>
        <a:xfrm>
          <a:off x="0" y="0"/>
          <a:ext cx="0" cy="0"/>
          <a:chOff x="0" y="0"/>
          <a:chExt cx="0" cy="0"/>
        </a:xfrm>
      </p:grpSpPr>
      <p:sp>
        <p:nvSpPr>
          <p:cNvPr id="1223" name="Google Shape;1223;g5b0c8fd486_0_9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4" name="Google Shape;1224;g5b0c8fd486_0_9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350257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76503b3cf1_0_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76503b3cf1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solidFill>
                  <a:schemeClr val="dk1"/>
                </a:solidFill>
                <a:latin typeface="Calibri"/>
                <a:ea typeface="Calibri"/>
                <a:cs typeface="Calibri"/>
                <a:sym typeface="Calibri"/>
              </a:rPr>
              <a:t>Context-dependence of fairness definition</a:t>
            </a:r>
            <a:endParaRPr sz="1400">
              <a:solidFill>
                <a:schemeClr val="dk1"/>
              </a:solidFill>
              <a:latin typeface="Calibri"/>
              <a:ea typeface="Calibri"/>
              <a:cs typeface="Calibri"/>
              <a:sym typeface="Calibri"/>
            </a:endParaRPr>
          </a:p>
          <a:p>
            <a:pPr marL="0" lvl="0" indent="0" algn="l" rtl="0">
              <a:spcBef>
                <a:spcPts val="0"/>
              </a:spcBef>
              <a:spcAft>
                <a:spcPts val="0"/>
              </a:spcAft>
              <a:buNone/>
            </a:pPr>
            <a:r>
              <a:rPr lang="en" sz="1400">
                <a:solidFill>
                  <a:schemeClr val="dk1"/>
                </a:solidFill>
                <a:latin typeface="Calibri"/>
                <a:ea typeface="Calibri"/>
                <a:cs typeface="Calibri"/>
                <a:sym typeface="Calibri"/>
              </a:rPr>
              <a:t>Idea of fairness tree is starting point for conversations with stakeholders, help guide discussion</a:t>
            </a:r>
            <a:endParaRPr sz="140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 sz="1400">
                <a:solidFill>
                  <a:schemeClr val="dk1"/>
                </a:solidFill>
                <a:latin typeface="Calibri"/>
                <a:ea typeface="Calibri"/>
                <a:cs typeface="Calibri"/>
                <a:sym typeface="Calibri"/>
              </a:rPr>
              <a:t>In assistive program with resource constraints, focus on recall parity (equivalent to equality of opportunity discussed by Hardt and others --- also “sensitivity” and TPR and 1-FNR)</a:t>
            </a:r>
            <a:endParaRPr/>
          </a:p>
        </p:txBody>
      </p:sp>
    </p:spTree>
    <p:extLst>
      <p:ext uri="{BB962C8B-B14F-4D97-AF65-F5344CB8AC3E}">
        <p14:creationId xmlns:p14="http://schemas.microsoft.com/office/powerpoint/2010/main" val="27543496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6db7dcffd9_0_1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6db7dcffd9_0_1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solidFill>
                  <a:schemeClr val="dk1"/>
                </a:solidFill>
                <a:latin typeface="Calibri"/>
                <a:ea typeface="Calibri"/>
                <a:cs typeface="Calibri"/>
                <a:sym typeface="Calibri"/>
              </a:rPr>
              <a:t>Context-dependence of fairness definition</a:t>
            </a:r>
            <a:endParaRPr sz="1400">
              <a:solidFill>
                <a:schemeClr val="dk1"/>
              </a:solidFill>
              <a:latin typeface="Calibri"/>
              <a:ea typeface="Calibri"/>
              <a:cs typeface="Calibri"/>
              <a:sym typeface="Calibri"/>
            </a:endParaRPr>
          </a:p>
          <a:p>
            <a:pPr marL="0" lvl="0" indent="0" algn="l" rtl="0">
              <a:spcBef>
                <a:spcPts val="0"/>
              </a:spcBef>
              <a:spcAft>
                <a:spcPts val="0"/>
              </a:spcAft>
              <a:buNone/>
            </a:pPr>
            <a:r>
              <a:rPr lang="en" sz="1400">
                <a:solidFill>
                  <a:schemeClr val="dk1"/>
                </a:solidFill>
                <a:latin typeface="Calibri"/>
                <a:ea typeface="Calibri"/>
                <a:cs typeface="Calibri"/>
                <a:sym typeface="Calibri"/>
              </a:rPr>
              <a:t>Idea of fairness tree is starting point for conversations with stakeholders, help guide discussion</a:t>
            </a:r>
            <a:endParaRPr sz="1400">
              <a:solidFill>
                <a:schemeClr val="dk1"/>
              </a:solidFill>
              <a:latin typeface="Calibri"/>
              <a:ea typeface="Calibri"/>
              <a:cs typeface="Calibri"/>
              <a:sym typeface="Calibri"/>
            </a:endParaRPr>
          </a:p>
          <a:p>
            <a:pPr marL="0" lvl="0" indent="0" algn="l" rtl="0">
              <a:spcBef>
                <a:spcPts val="0"/>
              </a:spcBef>
              <a:spcAft>
                <a:spcPts val="0"/>
              </a:spcAft>
              <a:buNone/>
            </a:pPr>
            <a:r>
              <a:rPr lang="en" sz="1400">
                <a:solidFill>
                  <a:schemeClr val="dk1"/>
                </a:solidFill>
                <a:latin typeface="Calibri"/>
                <a:ea typeface="Calibri"/>
                <a:cs typeface="Calibri"/>
                <a:sym typeface="Calibri"/>
              </a:rPr>
              <a:t>In assistive program with resource constraints, focus on recall parity (equivalent to equality of opportunity discussed by Hardt and others --- also “sensitivity” and TPR and 1-FNR)</a:t>
            </a:r>
            <a:endParaRPr/>
          </a:p>
        </p:txBody>
      </p:sp>
    </p:spTree>
    <p:extLst>
      <p:ext uri="{BB962C8B-B14F-4D97-AF65-F5344CB8AC3E}">
        <p14:creationId xmlns:p14="http://schemas.microsoft.com/office/powerpoint/2010/main" val="33623875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76503b3cf1_0_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76503b3cf1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847566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76503b3cf1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76503b3cf1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076291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76503b3cf1_0_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76503b3cf1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512623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2.tiff"/><Relationship Id="rId1" Type="http://schemas.openxmlformats.org/officeDocument/2006/relationships/slideMaster" Target="../slideMasters/slideMaster2.xml"/><Relationship Id="rId4" Type="http://schemas.openxmlformats.org/officeDocument/2006/relationships/image" Target="../media/image4.tiff"/></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3"/>
        <p:cNvGrpSpPr/>
        <p:nvPr/>
      </p:nvGrpSpPr>
      <p:grpSpPr>
        <a:xfrm>
          <a:off x="0" y="0"/>
          <a:ext cx="0" cy="0"/>
          <a:chOff x="0" y="0"/>
          <a:chExt cx="0" cy="0"/>
        </a:xfrm>
      </p:grpSpPr>
      <p:sp>
        <p:nvSpPr>
          <p:cNvPr id="14" name="Google Shape;14;g6dad9273e7_0_4"/>
          <p:cNvSpPr txBox="1">
            <a:spLocks noGrp="1"/>
          </p:cNvSpPr>
          <p:nvPr>
            <p:ph type="ctrTitle"/>
          </p:nvPr>
        </p:nvSpPr>
        <p:spPr>
          <a:xfrm>
            <a:off x="415611" y="992767"/>
            <a:ext cx="11360700" cy="2736900"/>
          </a:xfrm>
          <a:prstGeom prst="rect">
            <a:avLst/>
          </a:prstGeom>
          <a:noFill/>
          <a:ln>
            <a:noFill/>
          </a:ln>
        </p:spPr>
        <p:txBody>
          <a:bodyPr spcFirstLastPara="1" wrap="square" lIns="121900" tIns="121900" rIns="121900" bIns="121900" anchor="b" anchorCtr="0">
            <a:noAutofit/>
          </a:bodyPr>
          <a:lstStyle>
            <a:lvl1pPr lvl="0" algn="ctr">
              <a:lnSpc>
                <a:spcPct val="100000"/>
              </a:lnSpc>
              <a:spcBef>
                <a:spcPts val="0"/>
              </a:spcBef>
              <a:spcAft>
                <a:spcPts val="0"/>
              </a:spcAft>
              <a:buSzPts val="6900"/>
              <a:buNone/>
              <a:defRPr sz="6900"/>
            </a:lvl1pPr>
            <a:lvl2pPr lvl="1" algn="ctr">
              <a:lnSpc>
                <a:spcPct val="100000"/>
              </a:lnSpc>
              <a:spcBef>
                <a:spcPts val="0"/>
              </a:spcBef>
              <a:spcAft>
                <a:spcPts val="0"/>
              </a:spcAft>
              <a:buSzPts val="6900"/>
              <a:buNone/>
              <a:defRPr sz="6900"/>
            </a:lvl2pPr>
            <a:lvl3pPr lvl="2" algn="ctr">
              <a:lnSpc>
                <a:spcPct val="100000"/>
              </a:lnSpc>
              <a:spcBef>
                <a:spcPts val="0"/>
              </a:spcBef>
              <a:spcAft>
                <a:spcPts val="0"/>
              </a:spcAft>
              <a:buSzPts val="6900"/>
              <a:buNone/>
              <a:defRPr sz="6900"/>
            </a:lvl3pPr>
            <a:lvl4pPr lvl="3" algn="ctr">
              <a:lnSpc>
                <a:spcPct val="100000"/>
              </a:lnSpc>
              <a:spcBef>
                <a:spcPts val="0"/>
              </a:spcBef>
              <a:spcAft>
                <a:spcPts val="0"/>
              </a:spcAft>
              <a:buSzPts val="6900"/>
              <a:buNone/>
              <a:defRPr sz="6900"/>
            </a:lvl4pPr>
            <a:lvl5pPr lvl="4" algn="ctr">
              <a:lnSpc>
                <a:spcPct val="100000"/>
              </a:lnSpc>
              <a:spcBef>
                <a:spcPts val="0"/>
              </a:spcBef>
              <a:spcAft>
                <a:spcPts val="0"/>
              </a:spcAft>
              <a:buSzPts val="6900"/>
              <a:buNone/>
              <a:defRPr sz="6900"/>
            </a:lvl5pPr>
            <a:lvl6pPr lvl="5" algn="ctr">
              <a:lnSpc>
                <a:spcPct val="100000"/>
              </a:lnSpc>
              <a:spcBef>
                <a:spcPts val="0"/>
              </a:spcBef>
              <a:spcAft>
                <a:spcPts val="0"/>
              </a:spcAft>
              <a:buSzPts val="6900"/>
              <a:buNone/>
              <a:defRPr sz="6900"/>
            </a:lvl6pPr>
            <a:lvl7pPr lvl="6" algn="ctr">
              <a:lnSpc>
                <a:spcPct val="100000"/>
              </a:lnSpc>
              <a:spcBef>
                <a:spcPts val="0"/>
              </a:spcBef>
              <a:spcAft>
                <a:spcPts val="0"/>
              </a:spcAft>
              <a:buSzPts val="6900"/>
              <a:buNone/>
              <a:defRPr sz="6900"/>
            </a:lvl7pPr>
            <a:lvl8pPr lvl="7" algn="ctr">
              <a:lnSpc>
                <a:spcPct val="100000"/>
              </a:lnSpc>
              <a:spcBef>
                <a:spcPts val="0"/>
              </a:spcBef>
              <a:spcAft>
                <a:spcPts val="0"/>
              </a:spcAft>
              <a:buSzPts val="6900"/>
              <a:buNone/>
              <a:defRPr sz="6900"/>
            </a:lvl8pPr>
            <a:lvl9pPr lvl="8" algn="ctr">
              <a:lnSpc>
                <a:spcPct val="100000"/>
              </a:lnSpc>
              <a:spcBef>
                <a:spcPts val="0"/>
              </a:spcBef>
              <a:spcAft>
                <a:spcPts val="0"/>
              </a:spcAft>
              <a:buSzPts val="6900"/>
              <a:buNone/>
              <a:defRPr sz="6900"/>
            </a:lvl9pPr>
          </a:lstStyle>
          <a:p>
            <a:endParaRPr/>
          </a:p>
        </p:txBody>
      </p:sp>
      <p:sp>
        <p:nvSpPr>
          <p:cNvPr id="15" name="Google Shape;15;g6dad9273e7_0_4"/>
          <p:cNvSpPr txBox="1">
            <a:spLocks noGrp="1"/>
          </p:cNvSpPr>
          <p:nvPr>
            <p:ph type="subTitle" idx="1"/>
          </p:nvPr>
        </p:nvSpPr>
        <p:spPr>
          <a:xfrm>
            <a:off x="415600" y="3778833"/>
            <a:ext cx="11360700" cy="1056900"/>
          </a:xfrm>
          <a:prstGeom prst="rect">
            <a:avLst/>
          </a:prstGeom>
          <a:noFill/>
          <a:ln>
            <a:noFill/>
          </a:ln>
        </p:spPr>
        <p:txBody>
          <a:bodyPr spcFirstLastPara="1" wrap="square" lIns="121900" tIns="121900" rIns="121900" bIns="121900" anchor="t" anchorCtr="0">
            <a:noAutofit/>
          </a:bodyPr>
          <a:lstStyle>
            <a:lvl1pPr lvl="0" algn="ctr">
              <a:lnSpc>
                <a:spcPct val="100000"/>
              </a:lnSpc>
              <a:spcBef>
                <a:spcPts val="0"/>
              </a:spcBef>
              <a:spcAft>
                <a:spcPts val="0"/>
              </a:spcAft>
              <a:buSzPts val="3700"/>
              <a:buNone/>
              <a:defRPr sz="3700"/>
            </a:lvl1pPr>
            <a:lvl2pPr lvl="1" algn="ctr">
              <a:lnSpc>
                <a:spcPct val="100000"/>
              </a:lnSpc>
              <a:spcBef>
                <a:spcPts val="0"/>
              </a:spcBef>
              <a:spcAft>
                <a:spcPts val="0"/>
              </a:spcAft>
              <a:buSzPts val="3700"/>
              <a:buNone/>
              <a:defRPr sz="3700"/>
            </a:lvl2pPr>
            <a:lvl3pPr lvl="2" algn="ctr">
              <a:lnSpc>
                <a:spcPct val="100000"/>
              </a:lnSpc>
              <a:spcBef>
                <a:spcPts val="0"/>
              </a:spcBef>
              <a:spcAft>
                <a:spcPts val="0"/>
              </a:spcAft>
              <a:buSzPts val="3700"/>
              <a:buNone/>
              <a:defRPr sz="3700"/>
            </a:lvl3pPr>
            <a:lvl4pPr lvl="3" algn="ctr">
              <a:lnSpc>
                <a:spcPct val="100000"/>
              </a:lnSpc>
              <a:spcBef>
                <a:spcPts val="0"/>
              </a:spcBef>
              <a:spcAft>
                <a:spcPts val="0"/>
              </a:spcAft>
              <a:buSzPts val="3700"/>
              <a:buNone/>
              <a:defRPr sz="3700"/>
            </a:lvl4pPr>
            <a:lvl5pPr lvl="4" algn="ctr">
              <a:lnSpc>
                <a:spcPct val="100000"/>
              </a:lnSpc>
              <a:spcBef>
                <a:spcPts val="0"/>
              </a:spcBef>
              <a:spcAft>
                <a:spcPts val="0"/>
              </a:spcAft>
              <a:buSzPts val="3700"/>
              <a:buNone/>
              <a:defRPr sz="3700"/>
            </a:lvl5pPr>
            <a:lvl6pPr lvl="5" algn="ctr">
              <a:lnSpc>
                <a:spcPct val="100000"/>
              </a:lnSpc>
              <a:spcBef>
                <a:spcPts val="0"/>
              </a:spcBef>
              <a:spcAft>
                <a:spcPts val="0"/>
              </a:spcAft>
              <a:buSzPts val="3700"/>
              <a:buNone/>
              <a:defRPr sz="3700"/>
            </a:lvl6pPr>
            <a:lvl7pPr lvl="6" algn="ctr">
              <a:lnSpc>
                <a:spcPct val="100000"/>
              </a:lnSpc>
              <a:spcBef>
                <a:spcPts val="0"/>
              </a:spcBef>
              <a:spcAft>
                <a:spcPts val="0"/>
              </a:spcAft>
              <a:buSzPts val="3700"/>
              <a:buNone/>
              <a:defRPr sz="3700"/>
            </a:lvl7pPr>
            <a:lvl8pPr lvl="7" algn="ctr">
              <a:lnSpc>
                <a:spcPct val="100000"/>
              </a:lnSpc>
              <a:spcBef>
                <a:spcPts val="0"/>
              </a:spcBef>
              <a:spcAft>
                <a:spcPts val="0"/>
              </a:spcAft>
              <a:buSzPts val="3700"/>
              <a:buNone/>
              <a:defRPr sz="3700"/>
            </a:lvl8pPr>
            <a:lvl9pPr lvl="8" algn="ctr">
              <a:lnSpc>
                <a:spcPct val="100000"/>
              </a:lnSpc>
              <a:spcBef>
                <a:spcPts val="0"/>
              </a:spcBef>
              <a:spcAft>
                <a:spcPts val="0"/>
              </a:spcAft>
              <a:buSzPts val="3700"/>
              <a:buNone/>
              <a:defRPr sz="3700"/>
            </a:lvl9pPr>
          </a:lstStyle>
          <a:p>
            <a:endParaRPr/>
          </a:p>
        </p:txBody>
      </p:sp>
      <p:sp>
        <p:nvSpPr>
          <p:cNvPr id="16" name="Google Shape;16;g6dad9273e7_0_4"/>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07D4411-737E-C541-B4C4-6D57C5CC3460}"/>
              </a:ext>
            </a:extLst>
          </p:cNvPr>
          <p:cNvSpPr/>
          <p:nvPr userDrawn="1"/>
        </p:nvSpPr>
        <p:spPr>
          <a:xfrm>
            <a:off x="0" y="6519445"/>
            <a:ext cx="12192000" cy="338555"/>
          </a:xfrm>
          <a:prstGeom prst="rect">
            <a:avLst/>
          </a:prstGeom>
          <a:solidFill>
            <a:srgbClr val="8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585"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Calibri"/>
              <a:ea typeface="+mn-ea"/>
              <a:cs typeface="+mn-cs"/>
            </a:endParaRPr>
          </a:p>
        </p:txBody>
      </p:sp>
      <p:sp>
        <p:nvSpPr>
          <p:cNvPr id="4" name="TextBox 3">
            <a:extLst>
              <a:ext uri="{FF2B5EF4-FFF2-40B4-BE49-F238E27FC236}">
                <a16:creationId xmlns:a16="http://schemas.microsoft.com/office/drawing/2014/main" id="{C15BB04C-E7FB-0646-9DDE-F53072130CA6}"/>
              </a:ext>
            </a:extLst>
          </p:cNvPr>
          <p:cNvSpPr txBox="1"/>
          <p:nvPr userDrawn="1"/>
        </p:nvSpPr>
        <p:spPr>
          <a:xfrm>
            <a:off x="210588" y="6533191"/>
            <a:ext cx="2779905" cy="307777"/>
          </a:xfrm>
          <a:prstGeom prst="rect">
            <a:avLst/>
          </a:prstGeom>
          <a:noFill/>
        </p:spPr>
        <p:txBody>
          <a:bodyPr wrap="square" rtlCol="0">
            <a:spAutoFit/>
          </a:bodyPr>
          <a:lstStyle/>
          <a:p>
            <a:pPr marL="0" marR="0" lvl="0" indent="0" algn="l" defTabSz="609585"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err="1">
                <a:ln>
                  <a:noFill/>
                </a:ln>
                <a:solidFill>
                  <a:prstClr val="white"/>
                </a:solidFill>
                <a:effectLst/>
                <a:uLnTx/>
                <a:uFillTx/>
                <a:latin typeface="Arial"/>
                <a:ea typeface="ＭＳ Ｐゴシック" charset="0"/>
                <a:cs typeface="Arial"/>
              </a:rPr>
              <a:t>Rayid</a:t>
            </a:r>
            <a:r>
              <a:rPr kumimoji="0" lang="en-US" sz="1400" b="0" i="0" u="none" strike="noStrike" kern="1200" cap="none" spc="0" normalizeH="0" baseline="0" noProof="0" dirty="0">
                <a:ln>
                  <a:noFill/>
                </a:ln>
                <a:solidFill>
                  <a:prstClr val="white"/>
                </a:solidFill>
                <a:effectLst/>
                <a:uLnTx/>
                <a:uFillTx/>
                <a:latin typeface="Arial"/>
                <a:ea typeface="ＭＳ Ｐゴシック" charset="0"/>
                <a:cs typeface="Arial"/>
              </a:rPr>
              <a:t> Ghani  |  @</a:t>
            </a:r>
            <a:r>
              <a:rPr kumimoji="0" lang="en-US" sz="1400" b="0" i="0" u="none" strike="noStrike" kern="1200" cap="none" spc="0" normalizeH="0" baseline="0" noProof="0" dirty="0" err="1">
                <a:ln>
                  <a:noFill/>
                </a:ln>
                <a:solidFill>
                  <a:prstClr val="white"/>
                </a:solidFill>
                <a:effectLst/>
                <a:uLnTx/>
                <a:uFillTx/>
                <a:latin typeface="Arial"/>
                <a:ea typeface="ＭＳ Ｐゴシック" charset="0"/>
                <a:cs typeface="Arial"/>
              </a:rPr>
              <a:t>rayidghani</a:t>
            </a:r>
            <a:endParaRPr kumimoji="0" lang="en-US" sz="1400" b="0" i="0" u="none" strike="noStrike" kern="1200" cap="none" spc="0" normalizeH="0" baseline="0" noProof="0" dirty="0">
              <a:ln>
                <a:noFill/>
              </a:ln>
              <a:solidFill>
                <a:prstClr val="white"/>
              </a:solidFill>
              <a:effectLst/>
              <a:uLnTx/>
              <a:uFillTx/>
              <a:latin typeface="Calibri" charset="0"/>
              <a:ea typeface="ＭＳ Ｐゴシック" charset="0"/>
            </a:endParaRPr>
          </a:p>
        </p:txBody>
      </p:sp>
      <p:pic>
        <p:nvPicPr>
          <p:cNvPr id="5" name="Picture 4">
            <a:extLst>
              <a:ext uri="{FF2B5EF4-FFF2-40B4-BE49-F238E27FC236}">
                <a16:creationId xmlns:a16="http://schemas.microsoft.com/office/drawing/2014/main" id="{75E247F2-E124-D640-B103-0B5ED2CEA829}"/>
              </a:ext>
            </a:extLst>
          </p:cNvPr>
          <p:cNvPicPr>
            <a:picLocks noChangeAspect="1"/>
          </p:cNvPicPr>
          <p:nvPr userDrawn="1"/>
        </p:nvPicPr>
        <p:blipFill>
          <a:blip r:embed="rId2"/>
          <a:stretch>
            <a:fillRect/>
          </a:stretch>
        </p:blipFill>
        <p:spPr>
          <a:xfrm>
            <a:off x="9396248" y="6578839"/>
            <a:ext cx="2687597" cy="240283"/>
          </a:xfrm>
          <a:prstGeom prst="rect">
            <a:avLst/>
          </a:prstGeom>
        </p:spPr>
      </p:pic>
    </p:spTree>
    <p:extLst>
      <p:ext uri="{BB962C8B-B14F-4D97-AF65-F5344CB8AC3E}">
        <p14:creationId xmlns:p14="http://schemas.microsoft.com/office/powerpoint/2010/main" val="9618557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7"/>
        <p:cNvGrpSpPr/>
        <p:nvPr/>
      </p:nvGrpSpPr>
      <p:grpSpPr>
        <a:xfrm>
          <a:off x="0" y="0"/>
          <a:ext cx="0" cy="0"/>
          <a:chOff x="0" y="0"/>
          <a:chExt cx="0" cy="0"/>
        </a:xfrm>
      </p:grpSpPr>
      <p:sp>
        <p:nvSpPr>
          <p:cNvPr id="18" name="Google Shape;18;g6dad9273e7_0_11"/>
          <p:cNvSpPr txBox="1">
            <a:spLocks noGrp="1"/>
          </p:cNvSpPr>
          <p:nvPr>
            <p:ph type="title"/>
          </p:nvPr>
        </p:nvSpPr>
        <p:spPr>
          <a:xfrm>
            <a:off x="415600" y="86563"/>
            <a:ext cx="11360700" cy="763500"/>
          </a:xfrm>
          <a:prstGeom prst="rect">
            <a:avLst/>
          </a:prstGeom>
          <a:noFill/>
          <a:ln>
            <a:noFill/>
          </a:ln>
        </p:spPr>
        <p:txBody>
          <a:bodyPr spcFirstLastPara="1" wrap="square" lIns="121900" tIns="121900" rIns="121900" bIns="121900" anchor="t" anchorCtr="0">
            <a:noAutofit/>
          </a:bodyPr>
          <a:lstStyle>
            <a:lvl1pPr lvl="0" algn="l">
              <a:lnSpc>
                <a:spcPct val="100000"/>
              </a:lnSpc>
              <a:spcBef>
                <a:spcPts val="0"/>
              </a:spcBef>
              <a:spcAft>
                <a:spcPts val="0"/>
              </a:spcAft>
              <a:buClr>
                <a:srgbClr val="FFFFFF"/>
              </a:buClr>
              <a:buSzPts val="3700"/>
              <a:buNone/>
              <a:defRPr>
                <a:solidFill>
                  <a:srgbClr val="FFFFFF"/>
                </a:solidFill>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a:endParaRPr/>
          </a:p>
        </p:txBody>
      </p:sp>
      <p:sp>
        <p:nvSpPr>
          <p:cNvPr id="19" name="Google Shape;19;g6dad9273e7_0_11"/>
          <p:cNvSpPr txBox="1">
            <a:spLocks noGrp="1"/>
          </p:cNvSpPr>
          <p:nvPr>
            <p:ph type="body" idx="1"/>
          </p:nvPr>
        </p:nvSpPr>
        <p:spPr>
          <a:xfrm>
            <a:off x="415600" y="1536633"/>
            <a:ext cx="11360700" cy="4555200"/>
          </a:xfrm>
          <a:prstGeom prst="rect">
            <a:avLst/>
          </a:prstGeom>
          <a:noFill/>
          <a:ln>
            <a:noFill/>
          </a:ln>
        </p:spPr>
        <p:txBody>
          <a:bodyPr spcFirstLastPara="1" wrap="square" lIns="121900" tIns="121900" rIns="121900" bIns="121900" anchor="t" anchorCtr="0">
            <a:noAutofit/>
          </a:bodyPr>
          <a:lstStyle>
            <a:lvl1pPr marL="457200" lvl="0" indent="-381000" algn="l">
              <a:lnSpc>
                <a:spcPct val="115000"/>
              </a:lnSpc>
              <a:spcBef>
                <a:spcPts val="0"/>
              </a:spcBef>
              <a:spcAft>
                <a:spcPts val="0"/>
              </a:spcAft>
              <a:buClr>
                <a:srgbClr val="434343"/>
              </a:buClr>
              <a:buSzPts val="2400"/>
              <a:buChar char="●"/>
              <a:defRPr>
                <a:solidFill>
                  <a:srgbClr val="434343"/>
                </a:solidFill>
              </a:defRPr>
            </a:lvl1pPr>
            <a:lvl2pPr marL="914400" lvl="1" indent="-349250" algn="l">
              <a:lnSpc>
                <a:spcPct val="115000"/>
              </a:lnSpc>
              <a:spcBef>
                <a:spcPts val="2100"/>
              </a:spcBef>
              <a:spcAft>
                <a:spcPts val="0"/>
              </a:spcAft>
              <a:buClr>
                <a:srgbClr val="434343"/>
              </a:buClr>
              <a:buSzPts val="1900"/>
              <a:buChar char="○"/>
              <a:defRPr>
                <a:solidFill>
                  <a:srgbClr val="434343"/>
                </a:solidFill>
              </a:defRPr>
            </a:lvl2pPr>
            <a:lvl3pPr marL="1371600" lvl="2" indent="-349250" algn="l">
              <a:lnSpc>
                <a:spcPct val="115000"/>
              </a:lnSpc>
              <a:spcBef>
                <a:spcPts val="2100"/>
              </a:spcBef>
              <a:spcAft>
                <a:spcPts val="0"/>
              </a:spcAft>
              <a:buClr>
                <a:srgbClr val="434343"/>
              </a:buClr>
              <a:buSzPts val="1900"/>
              <a:buChar char="■"/>
              <a:defRPr>
                <a:solidFill>
                  <a:srgbClr val="434343"/>
                </a:solidFill>
              </a:defRPr>
            </a:lvl3pPr>
            <a:lvl4pPr marL="1828800" lvl="3" indent="-349250" algn="l">
              <a:lnSpc>
                <a:spcPct val="115000"/>
              </a:lnSpc>
              <a:spcBef>
                <a:spcPts val="2100"/>
              </a:spcBef>
              <a:spcAft>
                <a:spcPts val="0"/>
              </a:spcAft>
              <a:buClr>
                <a:srgbClr val="434343"/>
              </a:buClr>
              <a:buSzPts val="1900"/>
              <a:buChar char="●"/>
              <a:defRPr>
                <a:solidFill>
                  <a:srgbClr val="434343"/>
                </a:solidFill>
              </a:defRPr>
            </a:lvl4pPr>
            <a:lvl5pPr marL="2286000" lvl="4" indent="-349250" algn="l">
              <a:lnSpc>
                <a:spcPct val="115000"/>
              </a:lnSpc>
              <a:spcBef>
                <a:spcPts val="2100"/>
              </a:spcBef>
              <a:spcAft>
                <a:spcPts val="0"/>
              </a:spcAft>
              <a:buClr>
                <a:srgbClr val="434343"/>
              </a:buClr>
              <a:buSzPts val="1900"/>
              <a:buChar char="○"/>
              <a:defRPr>
                <a:solidFill>
                  <a:srgbClr val="434343"/>
                </a:solidFill>
              </a:defRPr>
            </a:lvl5pPr>
            <a:lvl6pPr marL="2743200" lvl="5" indent="-349250" algn="l">
              <a:lnSpc>
                <a:spcPct val="115000"/>
              </a:lnSpc>
              <a:spcBef>
                <a:spcPts val="2100"/>
              </a:spcBef>
              <a:spcAft>
                <a:spcPts val="0"/>
              </a:spcAft>
              <a:buClr>
                <a:srgbClr val="434343"/>
              </a:buClr>
              <a:buSzPts val="1900"/>
              <a:buChar char="■"/>
              <a:defRPr>
                <a:solidFill>
                  <a:srgbClr val="434343"/>
                </a:solidFill>
              </a:defRPr>
            </a:lvl6pPr>
            <a:lvl7pPr marL="3200400" lvl="6" indent="-349250" algn="l">
              <a:lnSpc>
                <a:spcPct val="115000"/>
              </a:lnSpc>
              <a:spcBef>
                <a:spcPts val="2100"/>
              </a:spcBef>
              <a:spcAft>
                <a:spcPts val="0"/>
              </a:spcAft>
              <a:buClr>
                <a:srgbClr val="434343"/>
              </a:buClr>
              <a:buSzPts val="1900"/>
              <a:buChar char="●"/>
              <a:defRPr>
                <a:solidFill>
                  <a:srgbClr val="434343"/>
                </a:solidFill>
              </a:defRPr>
            </a:lvl7pPr>
            <a:lvl8pPr marL="3657600" lvl="7" indent="-349250" algn="l">
              <a:lnSpc>
                <a:spcPct val="115000"/>
              </a:lnSpc>
              <a:spcBef>
                <a:spcPts val="2100"/>
              </a:spcBef>
              <a:spcAft>
                <a:spcPts val="0"/>
              </a:spcAft>
              <a:buClr>
                <a:srgbClr val="434343"/>
              </a:buClr>
              <a:buSzPts val="1900"/>
              <a:buChar char="○"/>
              <a:defRPr>
                <a:solidFill>
                  <a:srgbClr val="434343"/>
                </a:solidFill>
              </a:defRPr>
            </a:lvl8pPr>
            <a:lvl9pPr marL="4114800" lvl="8" indent="-349250" algn="l">
              <a:lnSpc>
                <a:spcPct val="115000"/>
              </a:lnSpc>
              <a:spcBef>
                <a:spcPts val="2100"/>
              </a:spcBef>
              <a:spcAft>
                <a:spcPts val="2100"/>
              </a:spcAft>
              <a:buClr>
                <a:srgbClr val="434343"/>
              </a:buClr>
              <a:buSzPts val="1900"/>
              <a:buChar char="■"/>
              <a:defRPr>
                <a:solidFill>
                  <a:srgbClr val="434343"/>
                </a:solidFill>
              </a:defRPr>
            </a:lvl9pPr>
          </a:lstStyle>
          <a:p>
            <a:endParaRPr/>
          </a:p>
        </p:txBody>
      </p:sp>
      <p:sp>
        <p:nvSpPr>
          <p:cNvPr id="20" name="Google Shape;20;g6dad9273e7_0_11"/>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21" name="Google Shape;21;g6dad9273e7_0_11"/>
          <p:cNvSpPr/>
          <p:nvPr/>
        </p:nvSpPr>
        <p:spPr>
          <a:xfrm>
            <a:off x="-14200" y="-36767"/>
            <a:ext cx="12220500" cy="1010161"/>
          </a:xfrm>
          <a:prstGeom prst="rect">
            <a:avLst/>
          </a:prstGeom>
          <a:solidFill>
            <a:srgbClr val="A61C00"/>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557956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7"/>
        <p:cNvGrpSpPr/>
        <p:nvPr/>
      </p:nvGrpSpPr>
      <p:grpSpPr>
        <a:xfrm>
          <a:off x="0" y="0"/>
          <a:ext cx="0" cy="0"/>
          <a:chOff x="0" y="0"/>
          <a:chExt cx="0" cy="0"/>
        </a:xfrm>
      </p:grpSpPr>
      <p:sp>
        <p:nvSpPr>
          <p:cNvPr id="18" name="Google Shape;18;g6dad9273e7_0_11"/>
          <p:cNvSpPr txBox="1">
            <a:spLocks noGrp="1"/>
          </p:cNvSpPr>
          <p:nvPr>
            <p:ph type="title"/>
          </p:nvPr>
        </p:nvSpPr>
        <p:spPr>
          <a:xfrm>
            <a:off x="415600" y="86563"/>
            <a:ext cx="11360700" cy="763500"/>
          </a:xfrm>
          <a:prstGeom prst="rect">
            <a:avLst/>
          </a:prstGeom>
          <a:noFill/>
          <a:ln>
            <a:noFill/>
          </a:ln>
        </p:spPr>
        <p:txBody>
          <a:bodyPr spcFirstLastPara="1" wrap="square" lIns="121900" tIns="121900" rIns="121900" bIns="121900" anchor="t" anchorCtr="0">
            <a:noAutofit/>
          </a:bodyPr>
          <a:lstStyle>
            <a:lvl1pPr lvl="0" algn="l">
              <a:lnSpc>
                <a:spcPct val="100000"/>
              </a:lnSpc>
              <a:spcBef>
                <a:spcPts val="0"/>
              </a:spcBef>
              <a:spcAft>
                <a:spcPts val="0"/>
              </a:spcAft>
              <a:buClr>
                <a:srgbClr val="FFFFFF"/>
              </a:buClr>
              <a:buSzPts val="3700"/>
              <a:buNone/>
              <a:defRPr>
                <a:solidFill>
                  <a:srgbClr val="FFFFFF"/>
                </a:solidFill>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a:endParaRPr/>
          </a:p>
        </p:txBody>
      </p:sp>
      <p:sp>
        <p:nvSpPr>
          <p:cNvPr id="19" name="Google Shape;19;g6dad9273e7_0_11"/>
          <p:cNvSpPr txBox="1">
            <a:spLocks noGrp="1"/>
          </p:cNvSpPr>
          <p:nvPr>
            <p:ph type="body" idx="1"/>
          </p:nvPr>
        </p:nvSpPr>
        <p:spPr>
          <a:xfrm>
            <a:off x="415600" y="1536633"/>
            <a:ext cx="11360700" cy="4555200"/>
          </a:xfrm>
          <a:prstGeom prst="rect">
            <a:avLst/>
          </a:prstGeom>
          <a:noFill/>
          <a:ln>
            <a:noFill/>
          </a:ln>
        </p:spPr>
        <p:txBody>
          <a:bodyPr spcFirstLastPara="1" wrap="square" lIns="121900" tIns="121900" rIns="121900" bIns="121900" anchor="t" anchorCtr="0">
            <a:noAutofit/>
          </a:bodyPr>
          <a:lstStyle>
            <a:lvl1pPr marL="457200" lvl="0" indent="-381000" algn="l">
              <a:lnSpc>
                <a:spcPct val="115000"/>
              </a:lnSpc>
              <a:spcBef>
                <a:spcPts val="0"/>
              </a:spcBef>
              <a:spcAft>
                <a:spcPts val="0"/>
              </a:spcAft>
              <a:buClr>
                <a:srgbClr val="434343"/>
              </a:buClr>
              <a:buSzPts val="2400"/>
              <a:buChar char="●"/>
              <a:defRPr>
                <a:solidFill>
                  <a:srgbClr val="434343"/>
                </a:solidFill>
              </a:defRPr>
            </a:lvl1pPr>
            <a:lvl2pPr marL="914400" lvl="1" indent="-349250" algn="l">
              <a:lnSpc>
                <a:spcPct val="115000"/>
              </a:lnSpc>
              <a:spcBef>
                <a:spcPts val="2100"/>
              </a:spcBef>
              <a:spcAft>
                <a:spcPts val="0"/>
              </a:spcAft>
              <a:buClr>
                <a:srgbClr val="434343"/>
              </a:buClr>
              <a:buSzPts val="1900"/>
              <a:buChar char="○"/>
              <a:defRPr>
                <a:solidFill>
                  <a:srgbClr val="434343"/>
                </a:solidFill>
              </a:defRPr>
            </a:lvl2pPr>
            <a:lvl3pPr marL="1371600" lvl="2" indent="-349250" algn="l">
              <a:lnSpc>
                <a:spcPct val="115000"/>
              </a:lnSpc>
              <a:spcBef>
                <a:spcPts val="2100"/>
              </a:spcBef>
              <a:spcAft>
                <a:spcPts val="0"/>
              </a:spcAft>
              <a:buClr>
                <a:srgbClr val="434343"/>
              </a:buClr>
              <a:buSzPts val="1900"/>
              <a:buChar char="■"/>
              <a:defRPr>
                <a:solidFill>
                  <a:srgbClr val="434343"/>
                </a:solidFill>
              </a:defRPr>
            </a:lvl3pPr>
            <a:lvl4pPr marL="1828800" lvl="3" indent="-349250" algn="l">
              <a:lnSpc>
                <a:spcPct val="115000"/>
              </a:lnSpc>
              <a:spcBef>
                <a:spcPts val="2100"/>
              </a:spcBef>
              <a:spcAft>
                <a:spcPts val="0"/>
              </a:spcAft>
              <a:buClr>
                <a:srgbClr val="434343"/>
              </a:buClr>
              <a:buSzPts val="1900"/>
              <a:buChar char="●"/>
              <a:defRPr>
                <a:solidFill>
                  <a:srgbClr val="434343"/>
                </a:solidFill>
              </a:defRPr>
            </a:lvl4pPr>
            <a:lvl5pPr marL="2286000" lvl="4" indent="-349250" algn="l">
              <a:lnSpc>
                <a:spcPct val="115000"/>
              </a:lnSpc>
              <a:spcBef>
                <a:spcPts val="2100"/>
              </a:spcBef>
              <a:spcAft>
                <a:spcPts val="0"/>
              </a:spcAft>
              <a:buClr>
                <a:srgbClr val="434343"/>
              </a:buClr>
              <a:buSzPts val="1900"/>
              <a:buChar char="○"/>
              <a:defRPr>
                <a:solidFill>
                  <a:srgbClr val="434343"/>
                </a:solidFill>
              </a:defRPr>
            </a:lvl5pPr>
            <a:lvl6pPr marL="2743200" lvl="5" indent="-349250" algn="l">
              <a:lnSpc>
                <a:spcPct val="115000"/>
              </a:lnSpc>
              <a:spcBef>
                <a:spcPts val="2100"/>
              </a:spcBef>
              <a:spcAft>
                <a:spcPts val="0"/>
              </a:spcAft>
              <a:buClr>
                <a:srgbClr val="434343"/>
              </a:buClr>
              <a:buSzPts val="1900"/>
              <a:buChar char="■"/>
              <a:defRPr>
                <a:solidFill>
                  <a:srgbClr val="434343"/>
                </a:solidFill>
              </a:defRPr>
            </a:lvl6pPr>
            <a:lvl7pPr marL="3200400" lvl="6" indent="-349250" algn="l">
              <a:lnSpc>
                <a:spcPct val="115000"/>
              </a:lnSpc>
              <a:spcBef>
                <a:spcPts val="2100"/>
              </a:spcBef>
              <a:spcAft>
                <a:spcPts val="0"/>
              </a:spcAft>
              <a:buClr>
                <a:srgbClr val="434343"/>
              </a:buClr>
              <a:buSzPts val="1900"/>
              <a:buChar char="●"/>
              <a:defRPr>
                <a:solidFill>
                  <a:srgbClr val="434343"/>
                </a:solidFill>
              </a:defRPr>
            </a:lvl7pPr>
            <a:lvl8pPr marL="3657600" lvl="7" indent="-349250" algn="l">
              <a:lnSpc>
                <a:spcPct val="115000"/>
              </a:lnSpc>
              <a:spcBef>
                <a:spcPts val="2100"/>
              </a:spcBef>
              <a:spcAft>
                <a:spcPts val="0"/>
              </a:spcAft>
              <a:buClr>
                <a:srgbClr val="434343"/>
              </a:buClr>
              <a:buSzPts val="1900"/>
              <a:buChar char="○"/>
              <a:defRPr>
                <a:solidFill>
                  <a:srgbClr val="434343"/>
                </a:solidFill>
              </a:defRPr>
            </a:lvl8pPr>
            <a:lvl9pPr marL="4114800" lvl="8" indent="-349250" algn="l">
              <a:lnSpc>
                <a:spcPct val="115000"/>
              </a:lnSpc>
              <a:spcBef>
                <a:spcPts val="2100"/>
              </a:spcBef>
              <a:spcAft>
                <a:spcPts val="2100"/>
              </a:spcAft>
              <a:buClr>
                <a:srgbClr val="434343"/>
              </a:buClr>
              <a:buSzPts val="1900"/>
              <a:buChar char="■"/>
              <a:defRPr>
                <a:solidFill>
                  <a:srgbClr val="434343"/>
                </a:solidFill>
              </a:defRPr>
            </a:lvl9pPr>
          </a:lstStyle>
          <a:p>
            <a:endParaRPr/>
          </a:p>
        </p:txBody>
      </p:sp>
      <p:sp>
        <p:nvSpPr>
          <p:cNvPr id="20" name="Google Shape;20;g6dad9273e7_0_11"/>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21" name="Google Shape;21;g6dad9273e7_0_11"/>
          <p:cNvSpPr/>
          <p:nvPr/>
        </p:nvSpPr>
        <p:spPr>
          <a:xfrm>
            <a:off x="-14200" y="-36767"/>
            <a:ext cx="12220500" cy="1010161"/>
          </a:xfrm>
          <a:prstGeom prst="rect">
            <a:avLst/>
          </a:prstGeom>
          <a:solidFill>
            <a:srgbClr val="A61C00"/>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5"/>
        <p:cNvGrpSpPr/>
        <p:nvPr/>
      </p:nvGrpSpPr>
      <p:grpSpPr>
        <a:xfrm>
          <a:off x="0" y="0"/>
          <a:ext cx="0" cy="0"/>
          <a:chOff x="0" y="0"/>
          <a:chExt cx="0" cy="0"/>
        </a:xfrm>
      </p:grpSpPr>
      <p:sp>
        <p:nvSpPr>
          <p:cNvPr id="26" name="Google Shape;26;g6dad9273e7_0_16"/>
          <p:cNvSpPr txBox="1">
            <a:spLocks noGrp="1"/>
          </p:cNvSpPr>
          <p:nvPr>
            <p:ph type="title"/>
          </p:nvPr>
        </p:nvSpPr>
        <p:spPr>
          <a:xfrm>
            <a:off x="415600" y="593367"/>
            <a:ext cx="11360700" cy="763500"/>
          </a:xfrm>
          <a:prstGeom prst="rect">
            <a:avLst/>
          </a:prstGeom>
          <a:noFill/>
          <a:ln>
            <a:noFill/>
          </a:ln>
        </p:spPr>
        <p:txBody>
          <a:bodyPr spcFirstLastPara="1" wrap="square" lIns="121900" tIns="121900" rIns="121900" bIns="121900" anchor="t" anchorCtr="0">
            <a:noAutofit/>
          </a:bodyPr>
          <a:lstStyle>
            <a:lvl1pPr lvl="0" algn="l">
              <a:lnSpc>
                <a:spcPct val="100000"/>
              </a:lnSpc>
              <a:spcBef>
                <a:spcPts val="0"/>
              </a:spcBef>
              <a:spcAft>
                <a:spcPts val="0"/>
              </a:spcAft>
              <a:buSzPts val="3700"/>
              <a:buNone/>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a:endParaRPr/>
          </a:p>
        </p:txBody>
      </p:sp>
      <p:sp>
        <p:nvSpPr>
          <p:cNvPr id="27" name="Google Shape;27;g6dad9273e7_0_16"/>
          <p:cNvSpPr txBox="1">
            <a:spLocks noGrp="1"/>
          </p:cNvSpPr>
          <p:nvPr>
            <p:ph type="body" idx="1"/>
          </p:nvPr>
        </p:nvSpPr>
        <p:spPr>
          <a:xfrm>
            <a:off x="415600" y="1536633"/>
            <a:ext cx="5333100" cy="4555200"/>
          </a:xfrm>
          <a:prstGeom prst="rect">
            <a:avLst/>
          </a:prstGeom>
          <a:noFill/>
          <a:ln>
            <a:noFill/>
          </a:ln>
        </p:spPr>
        <p:txBody>
          <a:bodyPr spcFirstLastPara="1" wrap="square" lIns="121900" tIns="121900" rIns="121900" bIns="121900" anchor="t" anchorCtr="0">
            <a:noAutofit/>
          </a:bodyPr>
          <a:lstStyle>
            <a:lvl1pPr marL="457200" lvl="0" indent="-349250" algn="l">
              <a:lnSpc>
                <a:spcPct val="115000"/>
              </a:lnSpc>
              <a:spcBef>
                <a:spcPts val="0"/>
              </a:spcBef>
              <a:spcAft>
                <a:spcPts val="0"/>
              </a:spcAft>
              <a:buSzPts val="1900"/>
              <a:buChar char="●"/>
              <a:defRPr sz="1900"/>
            </a:lvl1pPr>
            <a:lvl2pPr marL="914400" lvl="1" indent="-330200" algn="l">
              <a:lnSpc>
                <a:spcPct val="115000"/>
              </a:lnSpc>
              <a:spcBef>
                <a:spcPts val="2100"/>
              </a:spcBef>
              <a:spcAft>
                <a:spcPts val="0"/>
              </a:spcAft>
              <a:buSzPts val="1600"/>
              <a:buChar char="○"/>
              <a:defRPr sz="1600"/>
            </a:lvl2pPr>
            <a:lvl3pPr marL="1371600" lvl="2" indent="-330200" algn="l">
              <a:lnSpc>
                <a:spcPct val="115000"/>
              </a:lnSpc>
              <a:spcBef>
                <a:spcPts val="2100"/>
              </a:spcBef>
              <a:spcAft>
                <a:spcPts val="0"/>
              </a:spcAft>
              <a:buSzPts val="1600"/>
              <a:buChar char="■"/>
              <a:defRPr sz="1600"/>
            </a:lvl3pPr>
            <a:lvl4pPr marL="1828800" lvl="3" indent="-330200" algn="l">
              <a:lnSpc>
                <a:spcPct val="115000"/>
              </a:lnSpc>
              <a:spcBef>
                <a:spcPts val="2100"/>
              </a:spcBef>
              <a:spcAft>
                <a:spcPts val="0"/>
              </a:spcAft>
              <a:buSzPts val="1600"/>
              <a:buChar char="●"/>
              <a:defRPr sz="1600"/>
            </a:lvl4pPr>
            <a:lvl5pPr marL="2286000" lvl="4" indent="-330200" algn="l">
              <a:lnSpc>
                <a:spcPct val="115000"/>
              </a:lnSpc>
              <a:spcBef>
                <a:spcPts val="2100"/>
              </a:spcBef>
              <a:spcAft>
                <a:spcPts val="0"/>
              </a:spcAft>
              <a:buSzPts val="1600"/>
              <a:buChar char="○"/>
              <a:defRPr sz="1600"/>
            </a:lvl5pPr>
            <a:lvl6pPr marL="2743200" lvl="5" indent="-330200" algn="l">
              <a:lnSpc>
                <a:spcPct val="115000"/>
              </a:lnSpc>
              <a:spcBef>
                <a:spcPts val="2100"/>
              </a:spcBef>
              <a:spcAft>
                <a:spcPts val="0"/>
              </a:spcAft>
              <a:buSzPts val="1600"/>
              <a:buChar char="■"/>
              <a:defRPr sz="1600"/>
            </a:lvl6pPr>
            <a:lvl7pPr marL="3200400" lvl="6" indent="-330200" algn="l">
              <a:lnSpc>
                <a:spcPct val="115000"/>
              </a:lnSpc>
              <a:spcBef>
                <a:spcPts val="2100"/>
              </a:spcBef>
              <a:spcAft>
                <a:spcPts val="0"/>
              </a:spcAft>
              <a:buSzPts val="1600"/>
              <a:buChar char="●"/>
              <a:defRPr sz="1600"/>
            </a:lvl7pPr>
            <a:lvl8pPr marL="3657600" lvl="7" indent="-330200" algn="l">
              <a:lnSpc>
                <a:spcPct val="115000"/>
              </a:lnSpc>
              <a:spcBef>
                <a:spcPts val="2100"/>
              </a:spcBef>
              <a:spcAft>
                <a:spcPts val="0"/>
              </a:spcAft>
              <a:buSzPts val="1600"/>
              <a:buChar char="○"/>
              <a:defRPr sz="1600"/>
            </a:lvl8pPr>
            <a:lvl9pPr marL="4114800" lvl="8" indent="-330200" algn="l">
              <a:lnSpc>
                <a:spcPct val="115000"/>
              </a:lnSpc>
              <a:spcBef>
                <a:spcPts val="2100"/>
              </a:spcBef>
              <a:spcAft>
                <a:spcPts val="2100"/>
              </a:spcAft>
              <a:buSzPts val="1600"/>
              <a:buChar char="■"/>
              <a:defRPr sz="1600"/>
            </a:lvl9pPr>
          </a:lstStyle>
          <a:p>
            <a:endParaRPr/>
          </a:p>
        </p:txBody>
      </p:sp>
      <p:sp>
        <p:nvSpPr>
          <p:cNvPr id="28" name="Google Shape;28;g6dad9273e7_0_16"/>
          <p:cNvSpPr txBox="1">
            <a:spLocks noGrp="1"/>
          </p:cNvSpPr>
          <p:nvPr>
            <p:ph type="body" idx="2"/>
          </p:nvPr>
        </p:nvSpPr>
        <p:spPr>
          <a:xfrm>
            <a:off x="6443200" y="1536633"/>
            <a:ext cx="5333100" cy="4555200"/>
          </a:xfrm>
          <a:prstGeom prst="rect">
            <a:avLst/>
          </a:prstGeom>
          <a:noFill/>
          <a:ln>
            <a:noFill/>
          </a:ln>
        </p:spPr>
        <p:txBody>
          <a:bodyPr spcFirstLastPara="1" wrap="square" lIns="121900" tIns="121900" rIns="121900" bIns="121900" anchor="t" anchorCtr="0">
            <a:noAutofit/>
          </a:bodyPr>
          <a:lstStyle>
            <a:lvl1pPr marL="457200" lvl="0" indent="-349250" algn="l">
              <a:lnSpc>
                <a:spcPct val="115000"/>
              </a:lnSpc>
              <a:spcBef>
                <a:spcPts val="0"/>
              </a:spcBef>
              <a:spcAft>
                <a:spcPts val="0"/>
              </a:spcAft>
              <a:buSzPts val="1900"/>
              <a:buChar char="●"/>
              <a:defRPr sz="1900"/>
            </a:lvl1pPr>
            <a:lvl2pPr marL="914400" lvl="1" indent="-330200" algn="l">
              <a:lnSpc>
                <a:spcPct val="115000"/>
              </a:lnSpc>
              <a:spcBef>
                <a:spcPts val="2100"/>
              </a:spcBef>
              <a:spcAft>
                <a:spcPts val="0"/>
              </a:spcAft>
              <a:buSzPts val="1600"/>
              <a:buChar char="○"/>
              <a:defRPr sz="1600"/>
            </a:lvl2pPr>
            <a:lvl3pPr marL="1371600" lvl="2" indent="-330200" algn="l">
              <a:lnSpc>
                <a:spcPct val="115000"/>
              </a:lnSpc>
              <a:spcBef>
                <a:spcPts val="2100"/>
              </a:spcBef>
              <a:spcAft>
                <a:spcPts val="0"/>
              </a:spcAft>
              <a:buSzPts val="1600"/>
              <a:buChar char="■"/>
              <a:defRPr sz="1600"/>
            </a:lvl3pPr>
            <a:lvl4pPr marL="1828800" lvl="3" indent="-330200" algn="l">
              <a:lnSpc>
                <a:spcPct val="115000"/>
              </a:lnSpc>
              <a:spcBef>
                <a:spcPts val="2100"/>
              </a:spcBef>
              <a:spcAft>
                <a:spcPts val="0"/>
              </a:spcAft>
              <a:buSzPts val="1600"/>
              <a:buChar char="●"/>
              <a:defRPr sz="1600"/>
            </a:lvl4pPr>
            <a:lvl5pPr marL="2286000" lvl="4" indent="-330200" algn="l">
              <a:lnSpc>
                <a:spcPct val="115000"/>
              </a:lnSpc>
              <a:spcBef>
                <a:spcPts val="2100"/>
              </a:spcBef>
              <a:spcAft>
                <a:spcPts val="0"/>
              </a:spcAft>
              <a:buSzPts val="1600"/>
              <a:buChar char="○"/>
              <a:defRPr sz="1600"/>
            </a:lvl5pPr>
            <a:lvl6pPr marL="2743200" lvl="5" indent="-330200" algn="l">
              <a:lnSpc>
                <a:spcPct val="115000"/>
              </a:lnSpc>
              <a:spcBef>
                <a:spcPts val="2100"/>
              </a:spcBef>
              <a:spcAft>
                <a:spcPts val="0"/>
              </a:spcAft>
              <a:buSzPts val="1600"/>
              <a:buChar char="■"/>
              <a:defRPr sz="1600"/>
            </a:lvl6pPr>
            <a:lvl7pPr marL="3200400" lvl="6" indent="-330200" algn="l">
              <a:lnSpc>
                <a:spcPct val="115000"/>
              </a:lnSpc>
              <a:spcBef>
                <a:spcPts val="2100"/>
              </a:spcBef>
              <a:spcAft>
                <a:spcPts val="0"/>
              </a:spcAft>
              <a:buSzPts val="1600"/>
              <a:buChar char="●"/>
              <a:defRPr sz="1600"/>
            </a:lvl7pPr>
            <a:lvl8pPr marL="3657600" lvl="7" indent="-330200" algn="l">
              <a:lnSpc>
                <a:spcPct val="115000"/>
              </a:lnSpc>
              <a:spcBef>
                <a:spcPts val="2100"/>
              </a:spcBef>
              <a:spcAft>
                <a:spcPts val="0"/>
              </a:spcAft>
              <a:buSzPts val="1600"/>
              <a:buChar char="○"/>
              <a:defRPr sz="1600"/>
            </a:lvl8pPr>
            <a:lvl9pPr marL="4114800" lvl="8" indent="-330200" algn="l">
              <a:lnSpc>
                <a:spcPct val="115000"/>
              </a:lnSpc>
              <a:spcBef>
                <a:spcPts val="2100"/>
              </a:spcBef>
              <a:spcAft>
                <a:spcPts val="2100"/>
              </a:spcAft>
              <a:buSzPts val="1600"/>
              <a:buChar char="■"/>
              <a:defRPr sz="1600"/>
            </a:lvl9pPr>
          </a:lstStyle>
          <a:p>
            <a:endParaRPr/>
          </a:p>
        </p:txBody>
      </p:sp>
      <p:sp>
        <p:nvSpPr>
          <p:cNvPr id="29" name="Google Shape;29;g6dad9273e7_0_16"/>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32"/>
        <p:cNvGrpSpPr/>
        <p:nvPr/>
      </p:nvGrpSpPr>
      <p:grpSpPr>
        <a:xfrm>
          <a:off x="0" y="0"/>
          <a:ext cx="0" cy="0"/>
          <a:chOff x="0" y="0"/>
          <a:chExt cx="0" cy="0"/>
        </a:xfrm>
      </p:grpSpPr>
      <p:sp>
        <p:nvSpPr>
          <p:cNvPr id="33" name="Google Shape;33;p40"/>
          <p:cNvSpPr txBox="1">
            <a:spLocks noGrp="1"/>
          </p:cNvSpPr>
          <p:nvPr>
            <p:ph type="body" idx="1"/>
          </p:nvPr>
        </p:nvSpPr>
        <p:spPr>
          <a:xfrm>
            <a:off x="297706" y="1353806"/>
            <a:ext cx="11666363" cy="4954647"/>
          </a:xfrm>
          <a:prstGeom prst="rect">
            <a:avLst/>
          </a:prstGeom>
          <a:noFill/>
          <a:ln>
            <a:noFill/>
          </a:ln>
        </p:spPr>
        <p:txBody>
          <a:bodyPr spcFirstLastPara="1" wrap="square" lIns="121900" tIns="121900" rIns="121900" bIns="121900" anchor="t" anchorCtr="0">
            <a:noAutofit/>
          </a:bodyPr>
          <a:lstStyle>
            <a:lvl1pPr marL="457200" lvl="0" indent="-381000" algn="l">
              <a:lnSpc>
                <a:spcPct val="115000"/>
              </a:lnSpc>
              <a:spcBef>
                <a:spcPts val="0"/>
              </a:spcBef>
              <a:spcAft>
                <a:spcPts val="0"/>
              </a:spcAft>
              <a:buSzPts val="2400"/>
              <a:buChar char="●"/>
              <a:defRPr/>
            </a:lvl1pPr>
            <a:lvl2pPr marL="914400" lvl="1" indent="-349250" algn="l">
              <a:lnSpc>
                <a:spcPct val="115000"/>
              </a:lnSpc>
              <a:spcBef>
                <a:spcPts val="2100"/>
              </a:spcBef>
              <a:spcAft>
                <a:spcPts val="0"/>
              </a:spcAft>
              <a:buSzPts val="1900"/>
              <a:buChar char="○"/>
              <a:defRPr/>
            </a:lvl2pPr>
            <a:lvl3pPr marL="1371600" lvl="2" indent="-349250" algn="l">
              <a:lnSpc>
                <a:spcPct val="115000"/>
              </a:lnSpc>
              <a:spcBef>
                <a:spcPts val="2100"/>
              </a:spcBef>
              <a:spcAft>
                <a:spcPts val="0"/>
              </a:spcAft>
              <a:buSzPts val="1900"/>
              <a:buChar char="■"/>
              <a:defRPr/>
            </a:lvl3pPr>
            <a:lvl4pPr marL="1828800" lvl="3" indent="-349250" algn="l">
              <a:lnSpc>
                <a:spcPct val="115000"/>
              </a:lnSpc>
              <a:spcBef>
                <a:spcPts val="2100"/>
              </a:spcBef>
              <a:spcAft>
                <a:spcPts val="0"/>
              </a:spcAft>
              <a:buSzPts val="1900"/>
              <a:buChar char="●"/>
              <a:defRPr/>
            </a:lvl4pPr>
            <a:lvl5pPr marL="2286000" lvl="4" indent="-349250" algn="l">
              <a:lnSpc>
                <a:spcPct val="115000"/>
              </a:lnSpc>
              <a:spcBef>
                <a:spcPts val="2100"/>
              </a:spcBef>
              <a:spcAft>
                <a:spcPts val="0"/>
              </a:spcAft>
              <a:buSzPts val="1900"/>
              <a:buChar char="○"/>
              <a:defRPr/>
            </a:lvl5pPr>
            <a:lvl6pPr marL="2743200" lvl="5" indent="-349250" algn="l">
              <a:lnSpc>
                <a:spcPct val="115000"/>
              </a:lnSpc>
              <a:spcBef>
                <a:spcPts val="2100"/>
              </a:spcBef>
              <a:spcAft>
                <a:spcPts val="0"/>
              </a:spcAft>
              <a:buSzPts val="1900"/>
              <a:buChar char="■"/>
              <a:defRPr/>
            </a:lvl6pPr>
            <a:lvl7pPr marL="3200400" lvl="6" indent="-349250" algn="l">
              <a:lnSpc>
                <a:spcPct val="115000"/>
              </a:lnSpc>
              <a:spcBef>
                <a:spcPts val="2100"/>
              </a:spcBef>
              <a:spcAft>
                <a:spcPts val="0"/>
              </a:spcAft>
              <a:buSzPts val="1900"/>
              <a:buChar char="●"/>
              <a:defRPr/>
            </a:lvl7pPr>
            <a:lvl8pPr marL="3657600" lvl="7" indent="-349250" algn="l">
              <a:lnSpc>
                <a:spcPct val="115000"/>
              </a:lnSpc>
              <a:spcBef>
                <a:spcPts val="2100"/>
              </a:spcBef>
              <a:spcAft>
                <a:spcPts val="0"/>
              </a:spcAft>
              <a:buSzPts val="1900"/>
              <a:buChar char="○"/>
              <a:defRPr/>
            </a:lvl8pPr>
            <a:lvl9pPr marL="4114800" lvl="8" indent="-349250" algn="l">
              <a:lnSpc>
                <a:spcPct val="115000"/>
              </a:lnSpc>
              <a:spcBef>
                <a:spcPts val="2100"/>
              </a:spcBef>
              <a:spcAft>
                <a:spcPts val="2100"/>
              </a:spcAft>
              <a:buSzPts val="1900"/>
              <a:buChar char="■"/>
              <a:defRPr/>
            </a:lvl9pPr>
          </a:lstStyle>
          <a:p>
            <a:endParaRPr/>
          </a:p>
        </p:txBody>
      </p:sp>
      <p:sp>
        <p:nvSpPr>
          <p:cNvPr id="34" name="Google Shape;34;p40"/>
          <p:cNvSpPr/>
          <p:nvPr/>
        </p:nvSpPr>
        <p:spPr>
          <a:xfrm>
            <a:off x="0" y="6434064"/>
            <a:ext cx="12192000" cy="423936"/>
          </a:xfrm>
          <a:prstGeom prst="rect">
            <a:avLst/>
          </a:prstGeom>
          <a:solidFill>
            <a:schemeClr val="lt2"/>
          </a:solidFill>
          <a:ln>
            <a:noFill/>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67" b="0"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None/>
            </a:pPr>
            <a:r>
              <a:rPr lang="en-US" sz="1867" b="0" i="0" u="none" strike="noStrike" cap="none">
                <a:solidFill>
                  <a:schemeClr val="lt1"/>
                </a:solidFill>
                <a:latin typeface="Arial"/>
                <a:ea typeface="Arial"/>
                <a:cs typeface="Arial"/>
                <a:sym typeface="Arial"/>
              </a:rPr>
              <a:t>Rayid Ghani															@rayidghani				</a:t>
            </a:r>
            <a:endParaRPr sz="1867" b="0" i="0" u="none" strike="noStrike" cap="none">
              <a:solidFill>
                <a:schemeClr val="lt1"/>
              </a:solidFill>
              <a:latin typeface="Arial"/>
              <a:ea typeface="Arial"/>
              <a:cs typeface="Arial"/>
              <a:sym typeface="Arial"/>
            </a:endParaRPr>
          </a:p>
        </p:txBody>
      </p:sp>
      <p:sp>
        <p:nvSpPr>
          <p:cNvPr id="35" name="Google Shape;35;p40"/>
          <p:cNvSpPr/>
          <p:nvPr/>
        </p:nvSpPr>
        <p:spPr>
          <a:xfrm>
            <a:off x="0" y="1"/>
            <a:ext cx="12192000" cy="1206639"/>
          </a:xfrm>
          <a:prstGeom prst="rect">
            <a:avLst/>
          </a:prstGeom>
          <a:solidFill>
            <a:schemeClr val="lt2"/>
          </a:solidFill>
          <a:ln>
            <a:noFill/>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67" b="0" i="0" u="none" strike="noStrike" cap="none">
              <a:solidFill>
                <a:schemeClr val="lt1"/>
              </a:solidFill>
              <a:latin typeface="Arial"/>
              <a:ea typeface="Arial"/>
              <a:cs typeface="Arial"/>
              <a:sym typeface="Arial"/>
            </a:endParaRPr>
          </a:p>
        </p:txBody>
      </p:sp>
      <p:sp>
        <p:nvSpPr>
          <p:cNvPr id="36" name="Google Shape;36;p40"/>
          <p:cNvSpPr txBox="1">
            <a:spLocks noGrp="1"/>
          </p:cNvSpPr>
          <p:nvPr>
            <p:ph type="title"/>
          </p:nvPr>
        </p:nvSpPr>
        <p:spPr>
          <a:xfrm>
            <a:off x="0" y="23412"/>
            <a:ext cx="12192000" cy="1143000"/>
          </a:xfrm>
          <a:prstGeom prst="rect">
            <a:avLst/>
          </a:prstGeom>
          <a:noFill/>
          <a:ln>
            <a:noFill/>
          </a:ln>
        </p:spPr>
        <p:txBody>
          <a:bodyPr spcFirstLastPara="1" wrap="square" lIns="121900" tIns="121900" rIns="121900" bIns="121900" anchor="t" anchorCtr="0">
            <a:noAutofit/>
          </a:bodyPr>
          <a:lstStyle>
            <a:lvl1pPr lvl="0" algn="l">
              <a:lnSpc>
                <a:spcPct val="100000"/>
              </a:lnSpc>
              <a:spcBef>
                <a:spcPts val="0"/>
              </a:spcBef>
              <a:spcAft>
                <a:spcPts val="0"/>
              </a:spcAft>
              <a:buSzPts val="3700"/>
              <a:buNone/>
              <a:defRPr>
                <a:solidFill>
                  <a:srgbClr val="F2F2F2"/>
                </a:solidFill>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AF5442A-6186-0046-9476-D86B01A3F663}"/>
              </a:ext>
            </a:extLst>
          </p:cNvPr>
          <p:cNvSpPr>
            <a:spLocks noGrp="1"/>
          </p:cNvSpPr>
          <p:nvPr>
            <p:ph type="dt" sz="half" idx="10"/>
          </p:nvPr>
        </p:nvSpPr>
        <p:spPr/>
        <p:txBody>
          <a:bodyPr/>
          <a:lstStyle/>
          <a:p>
            <a:fld id="{57F2071C-090D-C444-A84A-54195789C19F}" type="datetimeFigureOut">
              <a:rPr lang="en-US" smtClean="0"/>
              <a:t>12/6/22</a:t>
            </a:fld>
            <a:endParaRPr lang="en-US"/>
          </a:p>
        </p:txBody>
      </p:sp>
      <p:sp>
        <p:nvSpPr>
          <p:cNvPr id="3" name="Footer Placeholder 2">
            <a:extLst>
              <a:ext uri="{FF2B5EF4-FFF2-40B4-BE49-F238E27FC236}">
                <a16:creationId xmlns:a16="http://schemas.microsoft.com/office/drawing/2014/main" id="{50534459-08FA-314E-A932-30F91C922D1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6DBD486-5C8A-344F-A112-CC4C13C7B057}"/>
              </a:ext>
            </a:extLst>
          </p:cNvPr>
          <p:cNvSpPr>
            <a:spLocks noGrp="1"/>
          </p:cNvSpPr>
          <p:nvPr>
            <p:ph type="sldNum" sz="quarter" idx="12"/>
          </p:nvPr>
        </p:nvSpPr>
        <p:spPr/>
        <p:txBody>
          <a:bodyPr/>
          <a:lstStyle/>
          <a:p>
            <a:fld id="{98DAC2E8-92E8-C641-B626-51797247133C}" type="slidenum">
              <a:rPr lang="en-US" smtClean="0"/>
              <a:t>‹#›</a:t>
            </a:fld>
            <a:endParaRPr lang="en-US"/>
          </a:p>
        </p:txBody>
      </p:sp>
    </p:spTree>
    <p:extLst>
      <p:ext uri="{BB962C8B-B14F-4D97-AF65-F5344CB8AC3E}">
        <p14:creationId xmlns:p14="http://schemas.microsoft.com/office/powerpoint/2010/main" val="12743776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851288"/>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341489"/>
            <a:ext cx="8534400" cy="1752600"/>
          </a:xfrm>
        </p:spPr>
        <p:txBody>
          <a:bodyPr/>
          <a:lstStyle>
            <a:lvl1pPr marL="0" indent="0" algn="ctr">
              <a:buNone/>
              <a:defRPr>
                <a:solidFill>
                  <a:schemeClr val="tx1">
                    <a:lumMod val="85000"/>
                    <a:lumOff val="15000"/>
                  </a:schemeClr>
                </a:solidFill>
              </a:defRPr>
            </a:lvl1pPr>
            <a:lvl2pPr marL="342891" indent="0" algn="ctr">
              <a:buNone/>
              <a:defRPr>
                <a:solidFill>
                  <a:schemeClr val="tx1">
                    <a:tint val="75000"/>
                  </a:schemeClr>
                </a:solidFill>
              </a:defRPr>
            </a:lvl2pPr>
            <a:lvl3pPr marL="685783" indent="0" algn="ctr">
              <a:buNone/>
              <a:defRPr>
                <a:solidFill>
                  <a:schemeClr val="tx1">
                    <a:tint val="75000"/>
                  </a:schemeClr>
                </a:solidFill>
              </a:defRPr>
            </a:lvl3pPr>
            <a:lvl4pPr marL="1028674" indent="0" algn="ctr">
              <a:buNone/>
              <a:defRPr>
                <a:solidFill>
                  <a:schemeClr val="tx1">
                    <a:tint val="75000"/>
                  </a:schemeClr>
                </a:solidFill>
              </a:defRPr>
            </a:lvl4pPr>
            <a:lvl5pPr marL="1371566" indent="0" algn="ctr">
              <a:buNone/>
              <a:defRPr>
                <a:solidFill>
                  <a:schemeClr val="tx1">
                    <a:tint val="75000"/>
                  </a:schemeClr>
                </a:solidFill>
              </a:defRPr>
            </a:lvl5pPr>
            <a:lvl6pPr marL="1714457" indent="0" algn="ctr">
              <a:buNone/>
              <a:defRPr>
                <a:solidFill>
                  <a:schemeClr val="tx1">
                    <a:tint val="75000"/>
                  </a:schemeClr>
                </a:solidFill>
              </a:defRPr>
            </a:lvl6pPr>
            <a:lvl7pPr marL="2057349" indent="0" algn="ctr">
              <a:buNone/>
              <a:defRPr>
                <a:solidFill>
                  <a:schemeClr val="tx1">
                    <a:tint val="75000"/>
                  </a:schemeClr>
                </a:solidFill>
              </a:defRPr>
            </a:lvl7pPr>
            <a:lvl8pPr marL="2400240" indent="0" algn="ctr">
              <a:buNone/>
              <a:defRPr>
                <a:solidFill>
                  <a:schemeClr val="tx1">
                    <a:tint val="75000"/>
                  </a:schemeClr>
                </a:solidFill>
              </a:defRPr>
            </a:lvl8pPr>
            <a:lvl9pPr marL="2743131" indent="0" algn="ctr">
              <a:buNone/>
              <a:defRPr>
                <a:solidFill>
                  <a:schemeClr val="tx1">
                    <a:tint val="75000"/>
                  </a:schemeClr>
                </a:solidFill>
              </a:defRPr>
            </a:lvl9pPr>
          </a:lstStyle>
          <a:p>
            <a:r>
              <a:rPr lang="en-US"/>
              <a:t>Click to edit Master subtitle style</a:t>
            </a:r>
            <a:endParaRPr lang="en-US" dirty="0"/>
          </a:p>
        </p:txBody>
      </p:sp>
      <p:pic>
        <p:nvPicPr>
          <p:cNvPr id="6" name="Picture 5">
            <a:extLst>
              <a:ext uri="{FF2B5EF4-FFF2-40B4-BE49-F238E27FC236}">
                <a16:creationId xmlns:a16="http://schemas.microsoft.com/office/drawing/2014/main" id="{47BB7521-98C0-2A40-BD39-5BCEE48B8278}"/>
              </a:ext>
            </a:extLst>
          </p:cNvPr>
          <p:cNvPicPr>
            <a:picLocks noChangeAspect="1"/>
          </p:cNvPicPr>
          <p:nvPr userDrawn="1"/>
        </p:nvPicPr>
        <p:blipFill>
          <a:blip r:embed="rId2"/>
          <a:stretch>
            <a:fillRect/>
          </a:stretch>
        </p:blipFill>
        <p:spPr>
          <a:xfrm>
            <a:off x="2951495" y="4355259"/>
            <a:ext cx="6299749" cy="563223"/>
          </a:xfrm>
          <a:prstGeom prst="rect">
            <a:avLst/>
          </a:prstGeom>
        </p:spPr>
      </p:pic>
      <p:pic>
        <p:nvPicPr>
          <p:cNvPr id="12" name="Picture 11">
            <a:extLst>
              <a:ext uri="{FF2B5EF4-FFF2-40B4-BE49-F238E27FC236}">
                <a16:creationId xmlns:a16="http://schemas.microsoft.com/office/drawing/2014/main" id="{FFA34301-7F36-2C46-AC22-AFFAC4BFF8DA}"/>
              </a:ext>
            </a:extLst>
          </p:cNvPr>
          <p:cNvPicPr>
            <a:picLocks noChangeAspect="1"/>
          </p:cNvPicPr>
          <p:nvPr userDrawn="1"/>
        </p:nvPicPr>
        <p:blipFill>
          <a:blip r:embed="rId3"/>
          <a:stretch>
            <a:fillRect/>
          </a:stretch>
        </p:blipFill>
        <p:spPr>
          <a:xfrm>
            <a:off x="3866445" y="5094089"/>
            <a:ext cx="1161689" cy="1080008"/>
          </a:xfrm>
          <a:prstGeom prst="rect">
            <a:avLst/>
          </a:prstGeom>
        </p:spPr>
      </p:pic>
      <p:pic>
        <p:nvPicPr>
          <p:cNvPr id="4" name="Picture 3">
            <a:extLst>
              <a:ext uri="{FF2B5EF4-FFF2-40B4-BE49-F238E27FC236}">
                <a16:creationId xmlns:a16="http://schemas.microsoft.com/office/drawing/2014/main" id="{5D6D9F56-A257-F14E-A0A1-58B3F5FDAB7E}"/>
              </a:ext>
            </a:extLst>
          </p:cNvPr>
          <p:cNvPicPr>
            <a:picLocks noChangeAspect="1"/>
          </p:cNvPicPr>
          <p:nvPr userDrawn="1"/>
        </p:nvPicPr>
        <p:blipFill rotWithShape="1">
          <a:blip r:embed="rId4"/>
          <a:srcRect t="32840" b="-1"/>
          <a:stretch/>
        </p:blipFill>
        <p:spPr>
          <a:xfrm>
            <a:off x="5919078" y="5266579"/>
            <a:ext cx="3237089" cy="731909"/>
          </a:xfrm>
          <a:prstGeom prst="rect">
            <a:avLst/>
          </a:prstGeom>
        </p:spPr>
      </p:pic>
    </p:spTree>
    <p:extLst>
      <p:ext uri="{BB962C8B-B14F-4D97-AF65-F5344CB8AC3E}">
        <p14:creationId xmlns:p14="http://schemas.microsoft.com/office/powerpoint/2010/main" val="3197870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297706" y="1353807"/>
            <a:ext cx="11666363" cy="495464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a:xfrm>
            <a:off x="0" y="1"/>
            <a:ext cx="12192000" cy="1069676"/>
          </a:xfrm>
          <a:solidFill>
            <a:srgbClr val="800000"/>
          </a:solidFill>
          <a:effectLst/>
        </p:spPr>
        <p:txBody>
          <a:bodyPr/>
          <a:lstStyle>
            <a:lvl1pPr>
              <a:defRPr>
                <a:solidFill>
                  <a:schemeClr val="bg1">
                    <a:lumMod val="95000"/>
                  </a:schemeClr>
                </a:solidFill>
              </a:defRPr>
            </a:lvl1pPr>
          </a:lstStyle>
          <a:p>
            <a:r>
              <a:rPr lang="en-US"/>
              <a:t>Click to edit Master title style</a:t>
            </a:r>
            <a:endParaRPr lang="en-US" dirty="0"/>
          </a:p>
        </p:txBody>
      </p:sp>
    </p:spTree>
    <p:extLst>
      <p:ext uri="{BB962C8B-B14F-4D97-AF65-F5344CB8AC3E}">
        <p14:creationId xmlns:p14="http://schemas.microsoft.com/office/powerpoint/2010/main" val="12683987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70914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8"/>
        <p:cNvGrpSpPr/>
        <p:nvPr/>
      </p:nvGrpSpPr>
      <p:grpSpPr>
        <a:xfrm>
          <a:off x="0" y="0"/>
          <a:ext cx="0" cy="0"/>
          <a:chOff x="0" y="0"/>
          <a:chExt cx="0" cy="0"/>
        </a:xfrm>
      </p:grpSpPr>
      <p:sp>
        <p:nvSpPr>
          <p:cNvPr id="39" name="Google Shape;39;p6"/>
          <p:cNvSpPr txBox="1">
            <a:spLocks noGrp="1"/>
          </p:cNvSpPr>
          <p:nvPr>
            <p:ph type="dt" idx="10"/>
          </p:nvPr>
        </p:nvSpPr>
        <p:spPr>
          <a:xfrm>
            <a:off x="0" y="0"/>
            <a:ext cx="4000000" cy="40000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2400">
                <a:solidFill>
                  <a:schemeClr val="dk1"/>
                </a:solidFill>
                <a:latin typeface="Calibri"/>
                <a:ea typeface="Calibri"/>
                <a:cs typeface="Calibri"/>
                <a:sym typeface="Calibri"/>
              </a:defRPr>
            </a:lvl1pPr>
            <a:lvl2pPr marR="0" lvl="1"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9pPr>
          </a:lstStyle>
          <a:p>
            <a:endParaRPr/>
          </a:p>
        </p:txBody>
      </p:sp>
      <p:sp>
        <p:nvSpPr>
          <p:cNvPr id="40" name="Google Shape;40;p6"/>
          <p:cNvSpPr txBox="1">
            <a:spLocks noGrp="1"/>
          </p:cNvSpPr>
          <p:nvPr>
            <p:ph type="ftr" idx="11"/>
          </p:nvPr>
        </p:nvSpPr>
        <p:spPr>
          <a:xfrm>
            <a:off x="0" y="0"/>
            <a:ext cx="4000000" cy="40000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2400">
                <a:solidFill>
                  <a:schemeClr val="dk1"/>
                </a:solidFill>
                <a:latin typeface="Calibri"/>
                <a:ea typeface="Calibri"/>
                <a:cs typeface="Calibri"/>
                <a:sym typeface="Calibri"/>
              </a:defRPr>
            </a:lvl1pPr>
            <a:lvl2pPr marR="0" lvl="1"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9pPr>
          </a:lstStyle>
          <a:p>
            <a:endParaRPr/>
          </a:p>
        </p:txBody>
      </p:sp>
      <p:sp>
        <p:nvSpPr>
          <p:cNvPr id="41" name="Google Shape;41;p6"/>
          <p:cNvSpPr txBox="1">
            <a:spLocks noGrp="1"/>
          </p:cNvSpPr>
          <p:nvPr>
            <p:ph type="sldNum" idx="12"/>
          </p:nvPr>
        </p:nvSpPr>
        <p:spPr>
          <a:xfrm>
            <a:off x="0" y="0"/>
            <a:ext cx="4000000" cy="4000000"/>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spcAft>
                <a:spcPts val="0"/>
              </a:spcAft>
              <a:buNone/>
              <a:defRPr sz="2400">
                <a:solidFill>
                  <a:schemeClr val="dk1"/>
                </a:solidFill>
                <a:latin typeface="Calibri"/>
                <a:ea typeface="Calibri"/>
                <a:cs typeface="Calibri"/>
                <a:sym typeface="Calibri"/>
              </a:defRPr>
            </a:lvl1pPr>
            <a:lvl2pPr marL="0" marR="0" lvl="1" indent="0" algn="l" rtl="0">
              <a:spcBef>
                <a:spcPts val="0"/>
              </a:spcBef>
              <a:spcAft>
                <a:spcPts val="0"/>
              </a:spcAft>
              <a:buNone/>
              <a:defRPr sz="2400">
                <a:solidFill>
                  <a:schemeClr val="dk1"/>
                </a:solidFill>
                <a:latin typeface="Calibri"/>
                <a:ea typeface="Calibri"/>
                <a:cs typeface="Calibri"/>
                <a:sym typeface="Calibri"/>
              </a:defRPr>
            </a:lvl2pPr>
            <a:lvl3pPr marL="0" marR="0" lvl="2" indent="0" algn="l" rtl="0">
              <a:spcBef>
                <a:spcPts val="0"/>
              </a:spcBef>
              <a:spcAft>
                <a:spcPts val="0"/>
              </a:spcAft>
              <a:buNone/>
              <a:defRPr sz="2400">
                <a:solidFill>
                  <a:schemeClr val="dk1"/>
                </a:solidFill>
                <a:latin typeface="Calibri"/>
                <a:ea typeface="Calibri"/>
                <a:cs typeface="Calibri"/>
                <a:sym typeface="Calibri"/>
              </a:defRPr>
            </a:lvl3pPr>
            <a:lvl4pPr marL="0" marR="0" lvl="3" indent="0" algn="l" rtl="0">
              <a:spcBef>
                <a:spcPts val="0"/>
              </a:spcBef>
              <a:spcAft>
                <a:spcPts val="0"/>
              </a:spcAft>
              <a:buNone/>
              <a:defRPr sz="2400">
                <a:solidFill>
                  <a:schemeClr val="dk1"/>
                </a:solidFill>
                <a:latin typeface="Calibri"/>
                <a:ea typeface="Calibri"/>
                <a:cs typeface="Calibri"/>
                <a:sym typeface="Calibri"/>
              </a:defRPr>
            </a:lvl4pPr>
            <a:lvl5pPr marL="0" marR="0" lvl="4" indent="0" algn="l" rtl="0">
              <a:spcBef>
                <a:spcPts val="0"/>
              </a:spcBef>
              <a:spcAft>
                <a:spcPts val="0"/>
              </a:spcAft>
              <a:buNone/>
              <a:defRPr sz="2400">
                <a:solidFill>
                  <a:schemeClr val="dk1"/>
                </a:solidFill>
                <a:latin typeface="Calibri"/>
                <a:ea typeface="Calibri"/>
                <a:cs typeface="Calibri"/>
                <a:sym typeface="Calibri"/>
              </a:defRPr>
            </a:lvl5pPr>
            <a:lvl6pPr marL="0" marR="0" lvl="5" indent="0" algn="l" rtl="0">
              <a:spcBef>
                <a:spcPts val="0"/>
              </a:spcBef>
              <a:spcAft>
                <a:spcPts val="0"/>
              </a:spcAft>
              <a:buNone/>
              <a:defRPr sz="2400">
                <a:solidFill>
                  <a:schemeClr val="dk1"/>
                </a:solidFill>
                <a:latin typeface="Calibri"/>
                <a:ea typeface="Calibri"/>
                <a:cs typeface="Calibri"/>
                <a:sym typeface="Calibri"/>
              </a:defRPr>
            </a:lvl6pPr>
            <a:lvl7pPr marL="0" marR="0" lvl="6" indent="0" algn="l" rtl="0">
              <a:spcBef>
                <a:spcPts val="0"/>
              </a:spcBef>
              <a:spcAft>
                <a:spcPts val="0"/>
              </a:spcAft>
              <a:buNone/>
              <a:defRPr sz="2400">
                <a:solidFill>
                  <a:schemeClr val="dk1"/>
                </a:solidFill>
                <a:latin typeface="Calibri"/>
                <a:ea typeface="Calibri"/>
                <a:cs typeface="Calibri"/>
                <a:sym typeface="Calibri"/>
              </a:defRPr>
            </a:lvl7pPr>
            <a:lvl8pPr marL="0" marR="0" lvl="7" indent="0" algn="l" rtl="0">
              <a:spcBef>
                <a:spcPts val="0"/>
              </a:spcBef>
              <a:spcAft>
                <a:spcPts val="0"/>
              </a:spcAft>
              <a:buNone/>
              <a:defRPr sz="2400">
                <a:solidFill>
                  <a:schemeClr val="dk1"/>
                </a:solidFill>
                <a:latin typeface="Calibri"/>
                <a:ea typeface="Calibri"/>
                <a:cs typeface="Calibri"/>
                <a:sym typeface="Calibri"/>
              </a:defRPr>
            </a:lvl8pPr>
            <a:lvl9pPr marL="0" marR="0" lvl="8" indent="0" algn="l" rtl="0">
              <a:spcBef>
                <a:spcPts val="0"/>
              </a:spcBef>
              <a:spcAft>
                <a:spcPts val="0"/>
              </a:spcAft>
              <a:buNone/>
              <a:defRPr sz="2400">
                <a:solidFill>
                  <a:schemeClr val="dk1"/>
                </a:solidFill>
                <a:latin typeface="Calibri"/>
                <a:ea typeface="Calibri"/>
                <a:cs typeface="Calibri"/>
                <a:sym typeface="Calibri"/>
              </a:defRPr>
            </a:lvl9pPr>
          </a:lstStyle>
          <a:p>
            <a:fld id="{00000000-1234-1234-1234-123412341234}" type="slidenum">
              <a:rPr lang="en" smtClean="0"/>
              <a:pPr/>
              <a:t>‹#›</a:t>
            </a:fld>
            <a:endParaRPr lang="en"/>
          </a:p>
        </p:txBody>
      </p:sp>
      <p:sp>
        <p:nvSpPr>
          <p:cNvPr id="42" name="Google Shape;42;p6"/>
          <p:cNvSpPr/>
          <p:nvPr/>
        </p:nvSpPr>
        <p:spPr>
          <a:xfrm>
            <a:off x="0" y="6450221"/>
            <a:ext cx="12192000" cy="407600"/>
          </a:xfrm>
          <a:prstGeom prst="rect">
            <a:avLst/>
          </a:prstGeom>
          <a:solidFill>
            <a:srgbClr val="800000"/>
          </a:solidFill>
          <a:ln>
            <a:noFill/>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400" b="0" i="0" u="none" strike="noStrike" cap="none">
              <a:solidFill>
                <a:schemeClr val="lt1"/>
              </a:solidFill>
              <a:latin typeface="Calibri"/>
              <a:ea typeface="Calibri"/>
              <a:cs typeface="Calibri"/>
              <a:sym typeface="Calibri"/>
            </a:endParaRPr>
          </a:p>
        </p:txBody>
      </p:sp>
      <p:sp>
        <p:nvSpPr>
          <p:cNvPr id="43" name="Google Shape;43;p6"/>
          <p:cNvSpPr txBox="1"/>
          <p:nvPr/>
        </p:nvSpPr>
        <p:spPr>
          <a:xfrm>
            <a:off x="210609" y="6459633"/>
            <a:ext cx="4606000" cy="369200"/>
          </a:xfrm>
          <a:prstGeom prst="rect">
            <a:avLst/>
          </a:prstGeom>
          <a:noFill/>
          <a:ln>
            <a:noFill/>
          </a:ln>
        </p:spPr>
        <p:txBody>
          <a:bodyPr spcFirstLastPara="1" wrap="square" lIns="121900" tIns="60933" rIns="121900" bIns="60933" anchor="t" anchorCtr="0">
            <a:noAutofit/>
          </a:bodyPr>
          <a:lstStyle/>
          <a:p>
            <a:pPr marL="0" marR="0" lvl="0" indent="0" algn="l" rtl="0">
              <a:spcBef>
                <a:spcPts val="0"/>
              </a:spcBef>
              <a:spcAft>
                <a:spcPts val="0"/>
              </a:spcAft>
              <a:buNone/>
            </a:pPr>
            <a:r>
              <a:rPr lang="en" sz="1600">
                <a:solidFill>
                  <a:schemeClr val="lt1"/>
                </a:solidFill>
              </a:rPr>
              <a:t>Kit Rodolfa</a:t>
            </a:r>
            <a:r>
              <a:rPr lang="en" sz="1600" b="0" i="0" u="none" strike="noStrike" cap="none">
                <a:solidFill>
                  <a:schemeClr val="lt1"/>
                </a:solidFill>
                <a:latin typeface="Arial"/>
                <a:ea typeface="Arial"/>
                <a:cs typeface="Arial"/>
                <a:sym typeface="Arial"/>
              </a:rPr>
              <a:t>  | </a:t>
            </a:r>
            <a:r>
              <a:rPr lang="en" sz="1600">
                <a:solidFill>
                  <a:schemeClr val="lt1"/>
                </a:solidFill>
              </a:rPr>
              <a:t>krodolfa@cmu.edu</a:t>
            </a:r>
            <a:endParaRPr sz="1600" b="0">
              <a:solidFill>
                <a:schemeClr val="lt1"/>
              </a:solidFill>
              <a:latin typeface="Calibri"/>
              <a:ea typeface="Calibri"/>
              <a:cs typeface="Calibri"/>
              <a:sym typeface="Calibri"/>
            </a:endParaRPr>
          </a:p>
        </p:txBody>
      </p:sp>
      <p:pic>
        <p:nvPicPr>
          <p:cNvPr id="44" name="Google Shape;44;p6"/>
          <p:cNvPicPr preferRelativeResize="0"/>
          <p:nvPr/>
        </p:nvPicPr>
        <p:blipFill rotWithShape="1">
          <a:blip r:embed="rId2">
            <a:alphaModFix/>
          </a:blip>
          <a:srcRect/>
          <a:stretch/>
        </p:blipFill>
        <p:spPr>
          <a:xfrm>
            <a:off x="8632176" y="6510528"/>
            <a:ext cx="3451669" cy="308593"/>
          </a:xfrm>
          <a:prstGeom prst="rect">
            <a:avLst/>
          </a:prstGeom>
          <a:noFill/>
          <a:ln>
            <a:noFill/>
          </a:ln>
        </p:spPr>
      </p:pic>
    </p:spTree>
    <p:extLst>
      <p:ext uri="{BB962C8B-B14F-4D97-AF65-F5344CB8AC3E}">
        <p14:creationId xmlns:p14="http://schemas.microsoft.com/office/powerpoint/2010/main" val="126377898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1.tiff"/><Relationship Id="rId3" Type="http://schemas.openxmlformats.org/officeDocument/2006/relationships/slideLayout" Target="../slideLayouts/slideLayout8.xml"/><Relationship Id="rId7" Type="http://schemas.openxmlformats.org/officeDocument/2006/relationships/theme" Target="../theme/theme2.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slideLayout" Target="../slideLayouts/slideLayout11.xml"/><Relationship Id="rId5" Type="http://schemas.openxmlformats.org/officeDocument/2006/relationships/slideLayout" Target="../slideLayouts/slideLayout10.xml"/><Relationship Id="rId4"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9"/>
        <p:cNvGrpSpPr/>
        <p:nvPr/>
      </p:nvGrpSpPr>
      <p:grpSpPr>
        <a:xfrm>
          <a:off x="0" y="0"/>
          <a:ext cx="0" cy="0"/>
          <a:chOff x="0" y="0"/>
          <a:chExt cx="0" cy="0"/>
        </a:xfrm>
      </p:grpSpPr>
      <p:sp>
        <p:nvSpPr>
          <p:cNvPr id="10" name="Google Shape;10;g6dad9273e7_0_0"/>
          <p:cNvSpPr txBox="1">
            <a:spLocks noGrp="1"/>
          </p:cNvSpPr>
          <p:nvPr>
            <p:ph type="title"/>
          </p:nvPr>
        </p:nvSpPr>
        <p:spPr>
          <a:xfrm>
            <a:off x="415600" y="593367"/>
            <a:ext cx="11360700" cy="763500"/>
          </a:xfrm>
          <a:prstGeom prst="rect">
            <a:avLst/>
          </a:prstGeom>
          <a:noFill/>
          <a:ln>
            <a:noFill/>
          </a:ln>
        </p:spPr>
        <p:txBody>
          <a:bodyPr spcFirstLastPara="1" wrap="square" lIns="121900" tIns="121900" rIns="121900" bIns="121900" anchor="t" anchorCtr="0">
            <a:noAutofit/>
          </a:bodyPr>
          <a:lstStyle>
            <a:lvl1pPr marR="0" lvl="0"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9pPr>
          </a:lstStyle>
          <a:p>
            <a:endParaRPr/>
          </a:p>
        </p:txBody>
      </p:sp>
      <p:sp>
        <p:nvSpPr>
          <p:cNvPr id="11" name="Google Shape;11;g6dad9273e7_0_0"/>
          <p:cNvSpPr txBox="1">
            <a:spLocks noGrp="1"/>
          </p:cNvSpPr>
          <p:nvPr>
            <p:ph type="body" idx="1"/>
          </p:nvPr>
        </p:nvSpPr>
        <p:spPr>
          <a:xfrm>
            <a:off x="415600" y="1536633"/>
            <a:ext cx="11360700" cy="4555200"/>
          </a:xfrm>
          <a:prstGeom prst="rect">
            <a:avLst/>
          </a:prstGeom>
          <a:noFill/>
          <a:ln>
            <a:noFill/>
          </a:ln>
        </p:spPr>
        <p:txBody>
          <a:bodyPr spcFirstLastPara="1" wrap="square" lIns="121900" tIns="121900" rIns="121900" bIns="121900" anchor="t" anchorCtr="0">
            <a:noAutofit/>
          </a:bodyPr>
          <a:lstStyle>
            <a:lvl1pPr marL="457200" marR="0" lvl="0" indent="-381000" algn="l" rtl="0">
              <a:lnSpc>
                <a:spcPct val="115000"/>
              </a:lnSpc>
              <a:spcBef>
                <a:spcPts val="0"/>
              </a:spcBef>
              <a:spcAft>
                <a:spcPts val="0"/>
              </a:spcAft>
              <a:buClr>
                <a:schemeClr val="dk2"/>
              </a:buClr>
              <a:buSzPts val="2400"/>
              <a:buFont typeface="Arial"/>
              <a:buChar char="●"/>
              <a:defRPr sz="2400" b="0" i="0" u="none" strike="noStrike" cap="none">
                <a:solidFill>
                  <a:schemeClr val="dk2"/>
                </a:solidFill>
                <a:latin typeface="Arial"/>
                <a:ea typeface="Arial"/>
                <a:cs typeface="Arial"/>
                <a:sym typeface="Arial"/>
              </a:defRPr>
            </a:lvl1pPr>
            <a:lvl2pPr marL="914400" marR="0" lvl="1" indent="-349250" algn="l" rtl="0">
              <a:lnSpc>
                <a:spcPct val="115000"/>
              </a:lnSpc>
              <a:spcBef>
                <a:spcPts val="2100"/>
              </a:spcBef>
              <a:spcAft>
                <a:spcPts val="0"/>
              </a:spcAft>
              <a:buClr>
                <a:schemeClr val="dk2"/>
              </a:buClr>
              <a:buSzPts val="1900"/>
              <a:buFont typeface="Arial"/>
              <a:buChar char="○"/>
              <a:defRPr sz="1900" b="0" i="0" u="none" strike="noStrike" cap="none">
                <a:solidFill>
                  <a:schemeClr val="dk2"/>
                </a:solidFill>
                <a:latin typeface="Arial"/>
                <a:ea typeface="Arial"/>
                <a:cs typeface="Arial"/>
                <a:sym typeface="Arial"/>
              </a:defRPr>
            </a:lvl2pPr>
            <a:lvl3pPr marL="1371600" marR="0" lvl="2" indent="-349250" algn="l" rtl="0">
              <a:lnSpc>
                <a:spcPct val="115000"/>
              </a:lnSpc>
              <a:spcBef>
                <a:spcPts val="2100"/>
              </a:spcBef>
              <a:spcAft>
                <a:spcPts val="0"/>
              </a:spcAft>
              <a:buClr>
                <a:schemeClr val="dk2"/>
              </a:buClr>
              <a:buSzPts val="1900"/>
              <a:buFont typeface="Arial"/>
              <a:buChar char="■"/>
              <a:defRPr sz="1900" b="0" i="0" u="none" strike="noStrike" cap="none">
                <a:solidFill>
                  <a:schemeClr val="dk2"/>
                </a:solidFill>
                <a:latin typeface="Arial"/>
                <a:ea typeface="Arial"/>
                <a:cs typeface="Arial"/>
                <a:sym typeface="Arial"/>
              </a:defRPr>
            </a:lvl3pPr>
            <a:lvl4pPr marL="1828800" marR="0" lvl="3" indent="-349250" algn="l" rtl="0">
              <a:lnSpc>
                <a:spcPct val="115000"/>
              </a:lnSpc>
              <a:spcBef>
                <a:spcPts val="2100"/>
              </a:spcBef>
              <a:spcAft>
                <a:spcPts val="0"/>
              </a:spcAft>
              <a:buClr>
                <a:schemeClr val="dk2"/>
              </a:buClr>
              <a:buSzPts val="1900"/>
              <a:buFont typeface="Arial"/>
              <a:buChar char="●"/>
              <a:defRPr sz="1900" b="0" i="0" u="none" strike="noStrike" cap="none">
                <a:solidFill>
                  <a:schemeClr val="dk2"/>
                </a:solidFill>
                <a:latin typeface="Arial"/>
                <a:ea typeface="Arial"/>
                <a:cs typeface="Arial"/>
                <a:sym typeface="Arial"/>
              </a:defRPr>
            </a:lvl4pPr>
            <a:lvl5pPr marL="2286000" marR="0" lvl="4" indent="-349250" algn="l" rtl="0">
              <a:lnSpc>
                <a:spcPct val="115000"/>
              </a:lnSpc>
              <a:spcBef>
                <a:spcPts val="2100"/>
              </a:spcBef>
              <a:spcAft>
                <a:spcPts val="0"/>
              </a:spcAft>
              <a:buClr>
                <a:schemeClr val="dk2"/>
              </a:buClr>
              <a:buSzPts val="1900"/>
              <a:buFont typeface="Arial"/>
              <a:buChar char="○"/>
              <a:defRPr sz="1900" b="0" i="0" u="none" strike="noStrike" cap="none">
                <a:solidFill>
                  <a:schemeClr val="dk2"/>
                </a:solidFill>
                <a:latin typeface="Arial"/>
                <a:ea typeface="Arial"/>
                <a:cs typeface="Arial"/>
                <a:sym typeface="Arial"/>
              </a:defRPr>
            </a:lvl5pPr>
            <a:lvl6pPr marL="2743200" marR="0" lvl="5" indent="-349250" algn="l" rtl="0">
              <a:lnSpc>
                <a:spcPct val="115000"/>
              </a:lnSpc>
              <a:spcBef>
                <a:spcPts val="2100"/>
              </a:spcBef>
              <a:spcAft>
                <a:spcPts val="0"/>
              </a:spcAft>
              <a:buClr>
                <a:schemeClr val="dk2"/>
              </a:buClr>
              <a:buSzPts val="1900"/>
              <a:buFont typeface="Arial"/>
              <a:buChar char="■"/>
              <a:defRPr sz="1900" b="0" i="0" u="none" strike="noStrike" cap="none">
                <a:solidFill>
                  <a:schemeClr val="dk2"/>
                </a:solidFill>
                <a:latin typeface="Arial"/>
                <a:ea typeface="Arial"/>
                <a:cs typeface="Arial"/>
                <a:sym typeface="Arial"/>
              </a:defRPr>
            </a:lvl6pPr>
            <a:lvl7pPr marL="3200400" marR="0" lvl="6" indent="-349250" algn="l" rtl="0">
              <a:lnSpc>
                <a:spcPct val="115000"/>
              </a:lnSpc>
              <a:spcBef>
                <a:spcPts val="2100"/>
              </a:spcBef>
              <a:spcAft>
                <a:spcPts val="0"/>
              </a:spcAft>
              <a:buClr>
                <a:schemeClr val="dk2"/>
              </a:buClr>
              <a:buSzPts val="1900"/>
              <a:buFont typeface="Arial"/>
              <a:buChar char="●"/>
              <a:defRPr sz="1900" b="0" i="0" u="none" strike="noStrike" cap="none">
                <a:solidFill>
                  <a:schemeClr val="dk2"/>
                </a:solidFill>
                <a:latin typeface="Arial"/>
                <a:ea typeface="Arial"/>
                <a:cs typeface="Arial"/>
                <a:sym typeface="Arial"/>
              </a:defRPr>
            </a:lvl7pPr>
            <a:lvl8pPr marL="3657600" marR="0" lvl="7" indent="-349250" algn="l" rtl="0">
              <a:lnSpc>
                <a:spcPct val="115000"/>
              </a:lnSpc>
              <a:spcBef>
                <a:spcPts val="2100"/>
              </a:spcBef>
              <a:spcAft>
                <a:spcPts val="0"/>
              </a:spcAft>
              <a:buClr>
                <a:schemeClr val="dk2"/>
              </a:buClr>
              <a:buSzPts val="1900"/>
              <a:buFont typeface="Arial"/>
              <a:buChar char="○"/>
              <a:defRPr sz="1900" b="0" i="0" u="none" strike="noStrike" cap="none">
                <a:solidFill>
                  <a:schemeClr val="dk2"/>
                </a:solidFill>
                <a:latin typeface="Arial"/>
                <a:ea typeface="Arial"/>
                <a:cs typeface="Arial"/>
                <a:sym typeface="Arial"/>
              </a:defRPr>
            </a:lvl8pPr>
            <a:lvl9pPr marL="4114800" marR="0" lvl="8" indent="-349250" algn="l" rtl="0">
              <a:lnSpc>
                <a:spcPct val="115000"/>
              </a:lnSpc>
              <a:spcBef>
                <a:spcPts val="2100"/>
              </a:spcBef>
              <a:spcAft>
                <a:spcPts val="2100"/>
              </a:spcAft>
              <a:buClr>
                <a:schemeClr val="dk2"/>
              </a:buClr>
              <a:buSzPts val="1900"/>
              <a:buFont typeface="Arial"/>
              <a:buChar char="■"/>
              <a:defRPr sz="1900" b="0" i="0" u="none" strike="noStrike" cap="none">
                <a:solidFill>
                  <a:schemeClr val="dk2"/>
                </a:solidFill>
                <a:latin typeface="Arial"/>
                <a:ea typeface="Arial"/>
                <a:cs typeface="Arial"/>
                <a:sym typeface="Arial"/>
              </a:defRPr>
            </a:lvl9pPr>
          </a:lstStyle>
          <a:p>
            <a:endParaRPr/>
          </a:p>
        </p:txBody>
      </p:sp>
      <p:sp>
        <p:nvSpPr>
          <p:cNvPr id="12" name="Google Shape;12;g6dad9273e7_0_0"/>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marL="0" marR="0" lvl="0"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2" r:id="rId3"/>
    <p:sldLayoutId id="2147483654" r:id="rId4"/>
    <p:sldLayoutId id="2147483662" r:id="rId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274639"/>
            <a:ext cx="10972800" cy="1143000"/>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Text Placeholder 2"/>
          <p:cNvSpPr>
            <a:spLocks noGrp="1"/>
          </p:cNvSpPr>
          <p:nvPr>
            <p:ph type="body" idx="1"/>
          </p:nvPr>
        </p:nvSpPr>
        <p:spPr bwMode="auto">
          <a:xfrm>
            <a:off x="609600" y="1600201"/>
            <a:ext cx="10972800" cy="4525963"/>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Rectangle 1">
            <a:extLst>
              <a:ext uri="{FF2B5EF4-FFF2-40B4-BE49-F238E27FC236}">
                <a16:creationId xmlns:a16="http://schemas.microsoft.com/office/drawing/2014/main" id="{DA521D5A-4AF5-A545-A4B2-D7E04BFEBC34}"/>
              </a:ext>
            </a:extLst>
          </p:cNvPr>
          <p:cNvSpPr/>
          <p:nvPr userDrawn="1"/>
        </p:nvSpPr>
        <p:spPr>
          <a:xfrm>
            <a:off x="0" y="6450222"/>
            <a:ext cx="12192000" cy="407777"/>
          </a:xfrm>
          <a:prstGeom prst="rect">
            <a:avLst/>
          </a:prstGeom>
          <a:solidFill>
            <a:srgbClr val="8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8" name="TextBox 7">
            <a:extLst>
              <a:ext uri="{FF2B5EF4-FFF2-40B4-BE49-F238E27FC236}">
                <a16:creationId xmlns:a16="http://schemas.microsoft.com/office/drawing/2014/main" id="{09B158FC-C48E-1C49-B517-49F0EF74BDE8}"/>
              </a:ext>
            </a:extLst>
          </p:cNvPr>
          <p:cNvSpPr txBox="1"/>
          <p:nvPr userDrawn="1"/>
        </p:nvSpPr>
        <p:spPr>
          <a:xfrm>
            <a:off x="210586" y="6459621"/>
            <a:ext cx="2779905" cy="338554"/>
          </a:xfrm>
          <a:prstGeom prst="rect">
            <a:avLst/>
          </a:prstGeom>
          <a:noFill/>
        </p:spPr>
        <p:txBody>
          <a:bodyPr wrap="square" rtlCol="0">
            <a:spAutoFit/>
          </a:bodyPr>
          <a:lstStyle/>
          <a:p>
            <a:r>
              <a:rPr lang="en-US" sz="1600" b="0" dirty="0" err="1">
                <a:solidFill>
                  <a:schemeClr val="bg1"/>
                </a:solidFill>
                <a:latin typeface="Arial"/>
                <a:cs typeface="Arial"/>
              </a:rPr>
              <a:t>Rayid</a:t>
            </a:r>
            <a:r>
              <a:rPr lang="en-US" sz="1600" b="0" dirty="0">
                <a:solidFill>
                  <a:schemeClr val="bg1"/>
                </a:solidFill>
                <a:latin typeface="Arial"/>
                <a:cs typeface="Arial"/>
              </a:rPr>
              <a:t> Ghani  |  @</a:t>
            </a:r>
            <a:r>
              <a:rPr lang="en-US" sz="1600" b="0" dirty="0" err="1">
                <a:solidFill>
                  <a:schemeClr val="bg1"/>
                </a:solidFill>
                <a:latin typeface="Arial"/>
                <a:cs typeface="Arial"/>
              </a:rPr>
              <a:t>rayidghani</a:t>
            </a:r>
            <a:endParaRPr lang="en-US" sz="1600" b="0" dirty="0">
              <a:solidFill>
                <a:schemeClr val="bg1"/>
              </a:solidFill>
            </a:endParaRPr>
          </a:p>
        </p:txBody>
      </p:sp>
      <p:pic>
        <p:nvPicPr>
          <p:cNvPr id="5" name="Picture 4">
            <a:extLst>
              <a:ext uri="{FF2B5EF4-FFF2-40B4-BE49-F238E27FC236}">
                <a16:creationId xmlns:a16="http://schemas.microsoft.com/office/drawing/2014/main" id="{A61550D4-8156-FE47-8EAC-5551DAAF66EC}"/>
              </a:ext>
            </a:extLst>
          </p:cNvPr>
          <p:cNvPicPr>
            <a:picLocks noChangeAspect="1"/>
          </p:cNvPicPr>
          <p:nvPr userDrawn="1"/>
        </p:nvPicPr>
        <p:blipFill>
          <a:blip r:embed="rId8"/>
          <a:stretch>
            <a:fillRect/>
          </a:stretch>
        </p:blipFill>
        <p:spPr>
          <a:xfrm>
            <a:off x="8632177" y="6510528"/>
            <a:ext cx="3451668" cy="308593"/>
          </a:xfrm>
          <a:prstGeom prst="rect">
            <a:avLst/>
          </a:prstGeom>
        </p:spPr>
      </p:pic>
    </p:spTree>
    <p:extLst>
      <p:ext uri="{BB962C8B-B14F-4D97-AF65-F5344CB8AC3E}">
        <p14:creationId xmlns:p14="http://schemas.microsoft.com/office/powerpoint/2010/main" val="1701922509"/>
      </p:ext>
    </p:extLst>
  </p:cSld>
  <p:clrMap bg1="lt1" tx1="dk1" bg2="lt2" tx2="dk2" accent1="accent1" accent2="accent2" accent3="accent3" accent4="accent4" accent5="accent5" accent6="accent6" hlink="hlink" folHlink="folHlink"/>
  <p:sldLayoutIdLst>
    <p:sldLayoutId id="2147483656" r:id="rId1"/>
    <p:sldLayoutId id="2147483657" r:id="rId2"/>
    <p:sldLayoutId id="2147483658" r:id="rId3"/>
    <p:sldLayoutId id="2147483659" r:id="rId4"/>
    <p:sldLayoutId id="2147483660" r:id="rId5"/>
    <p:sldLayoutId id="2147483661" r:id="rId6"/>
  </p:sldLayoutIdLst>
  <p:txStyles>
    <p:titleStyle>
      <a:lvl1pPr algn="ctr" defTabSz="342891" rtl="0" eaLnBrk="1" fontAlgn="base" hangingPunct="1">
        <a:spcBef>
          <a:spcPct val="0"/>
        </a:spcBef>
        <a:spcAft>
          <a:spcPct val="0"/>
        </a:spcAft>
        <a:defRPr sz="3300" kern="1200">
          <a:solidFill>
            <a:schemeClr val="tx1"/>
          </a:solidFill>
          <a:latin typeface="+mj-lt"/>
          <a:ea typeface="ＭＳ Ｐゴシック" charset="0"/>
          <a:cs typeface="ＭＳ Ｐゴシック" charset="0"/>
        </a:defRPr>
      </a:lvl1pPr>
      <a:lvl2pPr algn="ctr" defTabSz="342891" rtl="0" eaLnBrk="1" fontAlgn="base" hangingPunct="1">
        <a:spcBef>
          <a:spcPct val="0"/>
        </a:spcBef>
        <a:spcAft>
          <a:spcPct val="0"/>
        </a:spcAft>
        <a:defRPr sz="3300">
          <a:solidFill>
            <a:schemeClr val="tx1"/>
          </a:solidFill>
          <a:latin typeface="Calibri" charset="0"/>
          <a:ea typeface="ＭＳ Ｐゴシック" charset="0"/>
          <a:cs typeface="ＭＳ Ｐゴシック" charset="0"/>
        </a:defRPr>
      </a:lvl2pPr>
      <a:lvl3pPr algn="ctr" defTabSz="342891" rtl="0" eaLnBrk="1" fontAlgn="base" hangingPunct="1">
        <a:spcBef>
          <a:spcPct val="0"/>
        </a:spcBef>
        <a:spcAft>
          <a:spcPct val="0"/>
        </a:spcAft>
        <a:defRPr sz="3300">
          <a:solidFill>
            <a:schemeClr val="tx1"/>
          </a:solidFill>
          <a:latin typeface="Calibri" charset="0"/>
          <a:ea typeface="ＭＳ Ｐゴシック" charset="0"/>
          <a:cs typeface="ＭＳ Ｐゴシック" charset="0"/>
        </a:defRPr>
      </a:lvl3pPr>
      <a:lvl4pPr algn="ctr" defTabSz="342891" rtl="0" eaLnBrk="1" fontAlgn="base" hangingPunct="1">
        <a:spcBef>
          <a:spcPct val="0"/>
        </a:spcBef>
        <a:spcAft>
          <a:spcPct val="0"/>
        </a:spcAft>
        <a:defRPr sz="3300">
          <a:solidFill>
            <a:schemeClr val="tx1"/>
          </a:solidFill>
          <a:latin typeface="Calibri" charset="0"/>
          <a:ea typeface="ＭＳ Ｐゴシック" charset="0"/>
          <a:cs typeface="ＭＳ Ｐゴシック" charset="0"/>
        </a:defRPr>
      </a:lvl4pPr>
      <a:lvl5pPr algn="ctr" defTabSz="342891" rtl="0" eaLnBrk="1" fontAlgn="base" hangingPunct="1">
        <a:spcBef>
          <a:spcPct val="0"/>
        </a:spcBef>
        <a:spcAft>
          <a:spcPct val="0"/>
        </a:spcAft>
        <a:defRPr sz="3300">
          <a:solidFill>
            <a:schemeClr val="tx1"/>
          </a:solidFill>
          <a:latin typeface="Calibri" charset="0"/>
          <a:ea typeface="ＭＳ Ｐゴシック" charset="0"/>
          <a:cs typeface="ＭＳ Ｐゴシック" charset="0"/>
        </a:defRPr>
      </a:lvl5pPr>
      <a:lvl6pPr marL="342891" algn="ctr" defTabSz="342891" rtl="0" eaLnBrk="1" fontAlgn="base" hangingPunct="1">
        <a:spcBef>
          <a:spcPct val="0"/>
        </a:spcBef>
        <a:spcAft>
          <a:spcPct val="0"/>
        </a:spcAft>
        <a:defRPr sz="3300">
          <a:solidFill>
            <a:schemeClr val="tx1"/>
          </a:solidFill>
          <a:latin typeface="Calibri" charset="0"/>
          <a:ea typeface="ＭＳ Ｐゴシック" charset="0"/>
          <a:cs typeface="ＭＳ Ｐゴシック" charset="0"/>
        </a:defRPr>
      </a:lvl6pPr>
      <a:lvl7pPr marL="685783" algn="ctr" defTabSz="342891" rtl="0" eaLnBrk="1" fontAlgn="base" hangingPunct="1">
        <a:spcBef>
          <a:spcPct val="0"/>
        </a:spcBef>
        <a:spcAft>
          <a:spcPct val="0"/>
        </a:spcAft>
        <a:defRPr sz="3300">
          <a:solidFill>
            <a:schemeClr val="tx1"/>
          </a:solidFill>
          <a:latin typeface="Calibri" charset="0"/>
          <a:ea typeface="ＭＳ Ｐゴシック" charset="0"/>
          <a:cs typeface="ＭＳ Ｐゴシック" charset="0"/>
        </a:defRPr>
      </a:lvl7pPr>
      <a:lvl8pPr marL="1028674" algn="ctr" defTabSz="342891" rtl="0" eaLnBrk="1" fontAlgn="base" hangingPunct="1">
        <a:spcBef>
          <a:spcPct val="0"/>
        </a:spcBef>
        <a:spcAft>
          <a:spcPct val="0"/>
        </a:spcAft>
        <a:defRPr sz="3300">
          <a:solidFill>
            <a:schemeClr val="tx1"/>
          </a:solidFill>
          <a:latin typeface="Calibri" charset="0"/>
          <a:ea typeface="ＭＳ Ｐゴシック" charset="0"/>
          <a:cs typeface="ＭＳ Ｐゴシック" charset="0"/>
        </a:defRPr>
      </a:lvl8pPr>
      <a:lvl9pPr marL="1371566" algn="ctr" defTabSz="342891" rtl="0" eaLnBrk="1" fontAlgn="base" hangingPunct="1">
        <a:spcBef>
          <a:spcPct val="0"/>
        </a:spcBef>
        <a:spcAft>
          <a:spcPct val="0"/>
        </a:spcAft>
        <a:defRPr sz="3300">
          <a:solidFill>
            <a:schemeClr val="tx1"/>
          </a:solidFill>
          <a:latin typeface="Calibri" charset="0"/>
          <a:ea typeface="ＭＳ Ｐゴシック" charset="0"/>
          <a:cs typeface="ＭＳ Ｐゴシック" charset="0"/>
        </a:defRPr>
      </a:lvl9pPr>
    </p:titleStyle>
    <p:bodyStyle>
      <a:lvl1pPr marL="257168" indent="-257168" algn="l" defTabSz="342891" rtl="0" eaLnBrk="1" fontAlgn="base" hangingPunct="1">
        <a:spcBef>
          <a:spcPct val="20000"/>
        </a:spcBef>
        <a:spcAft>
          <a:spcPct val="0"/>
        </a:spcAft>
        <a:buFont typeface="Arial" charset="0"/>
        <a:buChar char="•"/>
        <a:defRPr sz="2400" kern="1200">
          <a:solidFill>
            <a:schemeClr val="tx1"/>
          </a:solidFill>
          <a:latin typeface="+mn-lt"/>
          <a:ea typeface="ＭＳ Ｐゴシック" charset="0"/>
          <a:cs typeface="ＭＳ Ｐゴシック" charset="0"/>
        </a:defRPr>
      </a:lvl1pPr>
      <a:lvl2pPr marL="557199" indent="-214308" algn="l" defTabSz="342891" rtl="0" eaLnBrk="1" fontAlgn="base" hangingPunct="1">
        <a:spcBef>
          <a:spcPct val="20000"/>
        </a:spcBef>
        <a:spcAft>
          <a:spcPct val="0"/>
        </a:spcAft>
        <a:buFont typeface="Arial" charset="0"/>
        <a:buChar char="–"/>
        <a:defRPr sz="2100" kern="1200">
          <a:solidFill>
            <a:schemeClr val="tx1"/>
          </a:solidFill>
          <a:latin typeface="+mn-lt"/>
          <a:ea typeface="ＭＳ Ｐゴシック" charset="0"/>
          <a:cs typeface="+mn-cs"/>
        </a:defRPr>
      </a:lvl2pPr>
      <a:lvl3pPr marL="857229" indent="-171446" algn="l" defTabSz="342891" rtl="0" eaLnBrk="1" fontAlgn="base" hangingPunct="1">
        <a:spcBef>
          <a:spcPct val="20000"/>
        </a:spcBef>
        <a:spcAft>
          <a:spcPct val="0"/>
        </a:spcAft>
        <a:buFont typeface="Arial" charset="0"/>
        <a:buChar char="•"/>
        <a:defRPr sz="1800" kern="1200">
          <a:solidFill>
            <a:schemeClr val="tx1"/>
          </a:solidFill>
          <a:latin typeface="+mn-lt"/>
          <a:ea typeface="ＭＳ Ｐゴシック" charset="0"/>
          <a:cs typeface="+mn-cs"/>
        </a:defRPr>
      </a:lvl3pPr>
      <a:lvl4pPr marL="1200121" indent="-171446" algn="l" defTabSz="342891" rtl="0" eaLnBrk="1" fontAlgn="base" hangingPunct="1">
        <a:spcBef>
          <a:spcPct val="20000"/>
        </a:spcBef>
        <a:spcAft>
          <a:spcPct val="0"/>
        </a:spcAft>
        <a:buFont typeface="Arial" charset="0"/>
        <a:buChar char="–"/>
        <a:defRPr sz="1500" kern="1200">
          <a:solidFill>
            <a:schemeClr val="tx1"/>
          </a:solidFill>
          <a:latin typeface="+mn-lt"/>
          <a:ea typeface="ＭＳ Ｐゴシック" charset="0"/>
          <a:cs typeface="+mn-cs"/>
        </a:defRPr>
      </a:lvl4pPr>
      <a:lvl5pPr marL="1543012" indent="-171446" algn="l" defTabSz="342891" rtl="0" eaLnBrk="1" fontAlgn="base" hangingPunct="1">
        <a:spcBef>
          <a:spcPct val="20000"/>
        </a:spcBef>
        <a:spcAft>
          <a:spcPct val="0"/>
        </a:spcAft>
        <a:buFont typeface="Arial" charset="0"/>
        <a:buChar char="»"/>
        <a:defRPr sz="1500" kern="1200">
          <a:solidFill>
            <a:schemeClr val="tx1"/>
          </a:solidFill>
          <a:latin typeface="+mn-lt"/>
          <a:ea typeface="ＭＳ Ｐゴシック" charset="0"/>
          <a:cs typeface="+mn-cs"/>
        </a:defRPr>
      </a:lvl5pPr>
      <a:lvl6pPr marL="1885904" indent="-171446" algn="l" defTabSz="342891" rtl="0" eaLnBrk="1" latinLnBrk="0" hangingPunct="1">
        <a:spcBef>
          <a:spcPct val="20000"/>
        </a:spcBef>
        <a:buFont typeface="Arial"/>
        <a:buChar char="•"/>
        <a:defRPr sz="1500" kern="1200">
          <a:solidFill>
            <a:schemeClr val="tx1"/>
          </a:solidFill>
          <a:latin typeface="+mn-lt"/>
          <a:ea typeface="+mn-ea"/>
          <a:cs typeface="+mn-cs"/>
        </a:defRPr>
      </a:lvl6pPr>
      <a:lvl7pPr marL="2228795" indent="-171446" algn="l" defTabSz="342891" rtl="0" eaLnBrk="1" latinLnBrk="0" hangingPunct="1">
        <a:spcBef>
          <a:spcPct val="20000"/>
        </a:spcBef>
        <a:buFont typeface="Arial"/>
        <a:buChar char="•"/>
        <a:defRPr sz="1500" kern="1200">
          <a:solidFill>
            <a:schemeClr val="tx1"/>
          </a:solidFill>
          <a:latin typeface="+mn-lt"/>
          <a:ea typeface="+mn-ea"/>
          <a:cs typeface="+mn-cs"/>
        </a:defRPr>
      </a:lvl7pPr>
      <a:lvl8pPr marL="2571686" indent="-171446" algn="l" defTabSz="342891" rtl="0" eaLnBrk="1" latinLnBrk="0" hangingPunct="1">
        <a:spcBef>
          <a:spcPct val="20000"/>
        </a:spcBef>
        <a:buFont typeface="Arial"/>
        <a:buChar char="•"/>
        <a:defRPr sz="1500" kern="1200">
          <a:solidFill>
            <a:schemeClr val="tx1"/>
          </a:solidFill>
          <a:latin typeface="+mn-lt"/>
          <a:ea typeface="+mn-ea"/>
          <a:cs typeface="+mn-cs"/>
        </a:defRPr>
      </a:lvl8pPr>
      <a:lvl9pPr marL="2914578" indent="-171446" algn="l" defTabSz="342891"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891" rtl="0" eaLnBrk="1" latinLnBrk="0" hangingPunct="1">
        <a:defRPr sz="1351" kern="1200">
          <a:solidFill>
            <a:schemeClr val="tx1"/>
          </a:solidFill>
          <a:latin typeface="+mn-lt"/>
          <a:ea typeface="+mn-ea"/>
          <a:cs typeface="+mn-cs"/>
        </a:defRPr>
      </a:lvl1pPr>
      <a:lvl2pPr marL="342891" algn="l" defTabSz="342891" rtl="0" eaLnBrk="1" latinLnBrk="0" hangingPunct="1">
        <a:defRPr sz="1351" kern="1200">
          <a:solidFill>
            <a:schemeClr val="tx1"/>
          </a:solidFill>
          <a:latin typeface="+mn-lt"/>
          <a:ea typeface="+mn-ea"/>
          <a:cs typeface="+mn-cs"/>
        </a:defRPr>
      </a:lvl2pPr>
      <a:lvl3pPr marL="685783" algn="l" defTabSz="342891" rtl="0" eaLnBrk="1" latinLnBrk="0" hangingPunct="1">
        <a:defRPr sz="1351" kern="1200">
          <a:solidFill>
            <a:schemeClr val="tx1"/>
          </a:solidFill>
          <a:latin typeface="+mn-lt"/>
          <a:ea typeface="+mn-ea"/>
          <a:cs typeface="+mn-cs"/>
        </a:defRPr>
      </a:lvl3pPr>
      <a:lvl4pPr marL="1028674" algn="l" defTabSz="342891" rtl="0" eaLnBrk="1" latinLnBrk="0" hangingPunct="1">
        <a:defRPr sz="1351" kern="1200">
          <a:solidFill>
            <a:schemeClr val="tx1"/>
          </a:solidFill>
          <a:latin typeface="+mn-lt"/>
          <a:ea typeface="+mn-ea"/>
          <a:cs typeface="+mn-cs"/>
        </a:defRPr>
      </a:lvl4pPr>
      <a:lvl5pPr marL="1371566" algn="l" defTabSz="342891" rtl="0" eaLnBrk="1" latinLnBrk="0" hangingPunct="1">
        <a:defRPr sz="1351" kern="1200">
          <a:solidFill>
            <a:schemeClr val="tx1"/>
          </a:solidFill>
          <a:latin typeface="+mn-lt"/>
          <a:ea typeface="+mn-ea"/>
          <a:cs typeface="+mn-cs"/>
        </a:defRPr>
      </a:lvl5pPr>
      <a:lvl6pPr marL="1714457" algn="l" defTabSz="342891" rtl="0" eaLnBrk="1" latinLnBrk="0" hangingPunct="1">
        <a:defRPr sz="1351" kern="1200">
          <a:solidFill>
            <a:schemeClr val="tx1"/>
          </a:solidFill>
          <a:latin typeface="+mn-lt"/>
          <a:ea typeface="+mn-ea"/>
          <a:cs typeface="+mn-cs"/>
        </a:defRPr>
      </a:lvl6pPr>
      <a:lvl7pPr marL="2057349" algn="l" defTabSz="342891" rtl="0" eaLnBrk="1" latinLnBrk="0" hangingPunct="1">
        <a:defRPr sz="1351" kern="1200">
          <a:solidFill>
            <a:schemeClr val="tx1"/>
          </a:solidFill>
          <a:latin typeface="+mn-lt"/>
          <a:ea typeface="+mn-ea"/>
          <a:cs typeface="+mn-cs"/>
        </a:defRPr>
      </a:lvl7pPr>
      <a:lvl8pPr marL="2400240" algn="l" defTabSz="342891" rtl="0" eaLnBrk="1" latinLnBrk="0" hangingPunct="1">
        <a:defRPr sz="1351" kern="1200">
          <a:solidFill>
            <a:schemeClr val="tx1"/>
          </a:solidFill>
          <a:latin typeface="+mn-lt"/>
          <a:ea typeface="+mn-ea"/>
          <a:cs typeface="+mn-cs"/>
        </a:defRPr>
      </a:lvl8pPr>
      <a:lvl9pPr marL="2743131" algn="l" defTabSz="342891" rtl="0" eaLnBrk="1" latinLnBrk="0" hangingPunct="1">
        <a:defRPr sz="1351"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https://canvas.cmu.edu/courses/31332/assignments/515862"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5.xml"/><Relationship Id="rId4" Type="http://schemas.openxmlformats.org/officeDocument/2006/relationships/image" Target="../media/image20.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0"/>
        <p:cNvGrpSpPr/>
        <p:nvPr/>
      </p:nvGrpSpPr>
      <p:grpSpPr>
        <a:xfrm>
          <a:off x="0" y="0"/>
          <a:ext cx="0" cy="0"/>
          <a:chOff x="0" y="0"/>
          <a:chExt cx="0" cy="0"/>
        </a:xfrm>
      </p:grpSpPr>
      <p:sp>
        <p:nvSpPr>
          <p:cNvPr id="41" name="Google Shape;41;p1"/>
          <p:cNvSpPr txBox="1"/>
          <p:nvPr/>
        </p:nvSpPr>
        <p:spPr>
          <a:xfrm>
            <a:off x="0" y="1014225"/>
            <a:ext cx="12192000" cy="23547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rgbClr val="000000"/>
              </a:buClr>
              <a:buSzPts val="3200"/>
              <a:buFont typeface="Arial"/>
              <a:buNone/>
            </a:pPr>
            <a:endParaRPr sz="32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200"/>
              <a:buFont typeface="Arial"/>
              <a:buNone/>
            </a:pPr>
            <a:endParaRPr sz="3200" b="0" i="0" u="none" strike="noStrike" cap="none" dirty="0">
              <a:solidFill>
                <a:srgbClr val="000000"/>
              </a:solidFill>
              <a:latin typeface="Arial"/>
              <a:ea typeface="Arial"/>
              <a:cs typeface="Arial"/>
              <a:sym typeface="Arial"/>
            </a:endParaRPr>
          </a:p>
          <a:p>
            <a:pPr marL="0" marR="0" lvl="0" indent="0" algn="ctr" rtl="0">
              <a:lnSpc>
                <a:spcPct val="100000"/>
              </a:lnSpc>
              <a:spcBef>
                <a:spcPts val="0"/>
              </a:spcBef>
              <a:spcAft>
                <a:spcPts val="0"/>
              </a:spcAft>
              <a:buNone/>
            </a:pPr>
            <a:r>
              <a:rPr lang="en-US" sz="4400" b="0" i="0" u="none" strike="noStrike" cap="none" dirty="0">
                <a:solidFill>
                  <a:srgbClr val="000000"/>
                </a:solidFill>
                <a:latin typeface="Arial"/>
                <a:ea typeface="Arial"/>
                <a:cs typeface="Arial"/>
                <a:sym typeface="Arial"/>
              </a:rPr>
              <a:t>Module 3 Review</a:t>
            </a:r>
            <a:endParaRPr sz="32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200"/>
              <a:buFont typeface="Arial"/>
              <a:buNone/>
            </a:pPr>
            <a:endParaRPr sz="3200" b="0" i="0" u="none" strike="noStrike" cap="none" dirty="0">
              <a:solidFill>
                <a:srgbClr val="000000"/>
              </a:solidFill>
              <a:latin typeface="Arial"/>
              <a:ea typeface="Arial"/>
              <a:cs typeface="Arial"/>
              <a:sym typeface="Arial"/>
            </a:endParaRPr>
          </a:p>
        </p:txBody>
      </p:sp>
      <p:sp>
        <p:nvSpPr>
          <p:cNvPr id="42" name="Google Shape;42;p1"/>
          <p:cNvSpPr txBox="1"/>
          <p:nvPr/>
        </p:nvSpPr>
        <p:spPr>
          <a:xfrm>
            <a:off x="0" y="3429513"/>
            <a:ext cx="12192000" cy="13008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800"/>
              <a:buFont typeface="Arial"/>
              <a:buNone/>
            </a:pPr>
            <a:r>
              <a:rPr lang="en-US" sz="2800" b="0" i="0" u="none" strike="noStrike" cap="none">
                <a:solidFill>
                  <a:srgbClr val="595959"/>
                </a:solidFill>
                <a:latin typeface="Arial"/>
                <a:ea typeface="Arial"/>
                <a:cs typeface="Arial"/>
                <a:sym typeface="Arial"/>
              </a:rPr>
              <a:t>Rayid Ghani and Kit Rodolfa</a:t>
            </a:r>
            <a:endParaRPr sz="2800" b="0" i="0" u="none" strike="noStrike" cap="none">
              <a:solidFill>
                <a:srgbClr val="595959"/>
              </a:solidFill>
              <a:latin typeface="Arial"/>
              <a:ea typeface="Arial"/>
              <a:cs typeface="Arial"/>
              <a:sym typeface="Arial"/>
            </a:endParaRPr>
          </a:p>
        </p:txBody>
      </p:sp>
      <p:pic>
        <p:nvPicPr>
          <p:cNvPr id="43" name="Google Shape;43;p1"/>
          <p:cNvPicPr preferRelativeResize="0"/>
          <p:nvPr/>
        </p:nvPicPr>
        <p:blipFill rotWithShape="1">
          <a:blip r:embed="rId3">
            <a:alphaModFix/>
          </a:blip>
          <a:srcRect/>
          <a:stretch/>
        </p:blipFill>
        <p:spPr>
          <a:xfrm>
            <a:off x="3499638" y="4968362"/>
            <a:ext cx="5192713" cy="1813438"/>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E038B8-9DA1-054F-B953-838194CAC13F}"/>
              </a:ext>
            </a:extLst>
          </p:cNvPr>
          <p:cNvSpPr>
            <a:spLocks noGrp="1"/>
          </p:cNvSpPr>
          <p:nvPr>
            <p:ph type="title"/>
          </p:nvPr>
        </p:nvSpPr>
        <p:spPr/>
        <p:txBody>
          <a:bodyPr/>
          <a:lstStyle/>
          <a:p>
            <a:r>
              <a:rPr lang="en-US" dirty="0"/>
              <a:t>Post-Processing Methods</a:t>
            </a:r>
            <a:endParaRPr lang="en-US" sz="3733" dirty="0"/>
          </a:p>
        </p:txBody>
      </p:sp>
      <p:sp>
        <p:nvSpPr>
          <p:cNvPr id="5" name="Content Placeholder 1">
            <a:extLst>
              <a:ext uri="{FF2B5EF4-FFF2-40B4-BE49-F238E27FC236}">
                <a16:creationId xmlns:a16="http://schemas.microsoft.com/office/drawing/2014/main" id="{65AEB1E1-9B23-EF48-B549-ED51B522A37F}"/>
              </a:ext>
            </a:extLst>
          </p:cNvPr>
          <p:cNvSpPr>
            <a:spLocks noGrp="1"/>
          </p:cNvSpPr>
          <p:nvPr>
            <p:ph type="body" idx="1"/>
          </p:nvPr>
        </p:nvSpPr>
        <p:spPr>
          <a:xfrm>
            <a:off x="415600" y="1151400"/>
            <a:ext cx="11360700" cy="4555200"/>
          </a:xfrm>
        </p:spPr>
        <p:txBody>
          <a:bodyPr/>
          <a:lstStyle/>
          <a:p>
            <a:pPr fontAlgn="base"/>
            <a:r>
              <a:rPr lang="en-US" dirty="0"/>
              <a:t>Looked at </a:t>
            </a:r>
            <a:r>
              <a:rPr lang="en-US" dirty="0">
                <a:solidFill>
                  <a:srgbClr val="7030A0"/>
                </a:solidFill>
              </a:rPr>
              <a:t>model selection</a:t>
            </a:r>
            <a:r>
              <a:rPr lang="en-US" dirty="0"/>
              <a:t>, </a:t>
            </a:r>
            <a:r>
              <a:rPr lang="en-US" dirty="0">
                <a:solidFill>
                  <a:schemeClr val="accent1">
                    <a:lumMod val="50000"/>
                  </a:schemeClr>
                </a:solidFill>
              </a:rPr>
              <a:t>decoupling</a:t>
            </a:r>
            <a:r>
              <a:rPr lang="en-US" dirty="0"/>
              <a:t>, </a:t>
            </a:r>
            <a:r>
              <a:rPr lang="en-US" dirty="0">
                <a:solidFill>
                  <a:schemeClr val="accent5">
                    <a:lumMod val="75000"/>
                  </a:schemeClr>
                </a:solidFill>
              </a:rPr>
              <a:t>score adjustments</a:t>
            </a:r>
            <a:br>
              <a:rPr lang="en-US" dirty="0"/>
            </a:br>
            <a:endParaRPr lang="en-US" sz="2000" dirty="0"/>
          </a:p>
          <a:p>
            <a:pPr fontAlgn="base"/>
            <a:r>
              <a:rPr lang="en-US" dirty="0"/>
              <a:t>What are the key assumptions behind each approach?</a:t>
            </a:r>
            <a:br>
              <a:rPr lang="en-US" dirty="0"/>
            </a:br>
            <a:endParaRPr lang="en-US" sz="2000" dirty="0"/>
          </a:p>
          <a:p>
            <a:pPr fontAlgn="base"/>
            <a:r>
              <a:rPr lang="en-US" dirty="0"/>
              <a:t>How well did they work in practice?</a:t>
            </a:r>
            <a:br>
              <a:rPr lang="en-US" dirty="0"/>
            </a:br>
            <a:endParaRPr lang="en-US" sz="2000" dirty="0"/>
          </a:p>
          <a:p>
            <a:pPr fontAlgn="base"/>
            <a:r>
              <a:rPr lang="en-US" dirty="0"/>
              <a:t>Areas for improvement or future research?</a:t>
            </a:r>
          </a:p>
        </p:txBody>
      </p:sp>
    </p:spTree>
    <p:extLst>
      <p:ext uri="{BB962C8B-B14F-4D97-AF65-F5344CB8AC3E}">
        <p14:creationId xmlns:p14="http://schemas.microsoft.com/office/powerpoint/2010/main" val="7415402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E038B8-9DA1-054F-B953-838194CAC13F}"/>
              </a:ext>
            </a:extLst>
          </p:cNvPr>
          <p:cNvSpPr>
            <a:spLocks noGrp="1"/>
          </p:cNvSpPr>
          <p:nvPr>
            <p:ph type="title"/>
          </p:nvPr>
        </p:nvSpPr>
        <p:spPr/>
        <p:txBody>
          <a:bodyPr/>
          <a:lstStyle/>
          <a:p>
            <a:r>
              <a:rPr lang="en-US" dirty="0"/>
              <a:t>Comparing Methods Across Problem Settings</a:t>
            </a:r>
            <a:endParaRPr lang="en-US" sz="3733" dirty="0"/>
          </a:p>
        </p:txBody>
      </p:sp>
      <p:pic>
        <p:nvPicPr>
          <p:cNvPr id="6" name="Picture 5">
            <a:extLst>
              <a:ext uri="{FF2B5EF4-FFF2-40B4-BE49-F238E27FC236}">
                <a16:creationId xmlns:a16="http://schemas.microsoft.com/office/drawing/2014/main" id="{B70F54A2-7E43-344C-AB4B-38776AA2805E}"/>
              </a:ext>
            </a:extLst>
          </p:cNvPr>
          <p:cNvPicPr>
            <a:picLocks noChangeAspect="1"/>
          </p:cNvPicPr>
          <p:nvPr/>
        </p:nvPicPr>
        <p:blipFill>
          <a:blip r:embed="rId2"/>
          <a:stretch>
            <a:fillRect/>
          </a:stretch>
        </p:blipFill>
        <p:spPr>
          <a:xfrm>
            <a:off x="0" y="1885774"/>
            <a:ext cx="12192000" cy="3086452"/>
          </a:xfrm>
          <a:prstGeom prst="rect">
            <a:avLst/>
          </a:prstGeom>
        </p:spPr>
      </p:pic>
    </p:spTree>
    <p:extLst>
      <p:ext uri="{BB962C8B-B14F-4D97-AF65-F5344CB8AC3E}">
        <p14:creationId xmlns:p14="http://schemas.microsoft.com/office/powerpoint/2010/main" val="29456502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1">
            <a:extLst>
              <a:ext uri="{FF2B5EF4-FFF2-40B4-BE49-F238E27FC236}">
                <a16:creationId xmlns:a16="http://schemas.microsoft.com/office/drawing/2014/main" id="{65AEB1E1-9B23-EF48-B549-ED51B522A37F}"/>
              </a:ext>
            </a:extLst>
          </p:cNvPr>
          <p:cNvSpPr>
            <a:spLocks noGrp="1"/>
          </p:cNvSpPr>
          <p:nvPr>
            <p:ph type="body" idx="1"/>
          </p:nvPr>
        </p:nvSpPr>
        <p:spPr>
          <a:xfrm>
            <a:off x="415600" y="1151400"/>
            <a:ext cx="11360700" cy="4555200"/>
          </a:xfrm>
        </p:spPr>
        <p:txBody>
          <a:bodyPr/>
          <a:lstStyle/>
          <a:p>
            <a:pPr marL="76200" indent="0" fontAlgn="base">
              <a:buNone/>
            </a:pPr>
            <a:endParaRPr lang="en-US" sz="3600" dirty="0"/>
          </a:p>
          <a:p>
            <a:pPr marL="76200" indent="0" fontAlgn="base">
              <a:buNone/>
            </a:pPr>
            <a:endParaRPr lang="en-US" sz="3600" dirty="0"/>
          </a:p>
          <a:p>
            <a:pPr marL="76200" indent="0" algn="ctr" fontAlgn="base">
              <a:buNone/>
            </a:pPr>
            <a:r>
              <a:rPr lang="en-US" sz="4800" dirty="0"/>
              <a:t>Post-Processing</a:t>
            </a:r>
          </a:p>
          <a:p>
            <a:pPr marL="76200" indent="0" algn="ctr" fontAlgn="base">
              <a:buNone/>
            </a:pPr>
            <a:r>
              <a:rPr lang="en-US" sz="4800" dirty="0"/>
              <a:t>Case Study</a:t>
            </a:r>
            <a:endParaRPr lang="en-US" sz="4000" dirty="0"/>
          </a:p>
        </p:txBody>
      </p:sp>
    </p:spTree>
    <p:extLst>
      <p:ext uri="{BB962C8B-B14F-4D97-AF65-F5344CB8AC3E}">
        <p14:creationId xmlns:p14="http://schemas.microsoft.com/office/powerpoint/2010/main" val="18790197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25"/>
        <p:cNvGrpSpPr/>
        <p:nvPr/>
      </p:nvGrpSpPr>
      <p:grpSpPr>
        <a:xfrm>
          <a:off x="0" y="0"/>
          <a:ext cx="0" cy="0"/>
          <a:chOff x="0" y="0"/>
          <a:chExt cx="0" cy="0"/>
        </a:xfrm>
      </p:grpSpPr>
      <p:sp>
        <p:nvSpPr>
          <p:cNvPr id="1226" name="Google Shape;1226;p142"/>
          <p:cNvSpPr txBox="1">
            <a:spLocks noGrp="1"/>
          </p:cNvSpPr>
          <p:nvPr>
            <p:ph type="title"/>
          </p:nvPr>
        </p:nvSpPr>
        <p:spPr>
          <a:prstGeom prst="rect">
            <a:avLst/>
          </a:prstGeom>
        </p:spPr>
        <p:txBody>
          <a:bodyPr spcFirstLastPara="1" wrap="square" lIns="121900" tIns="121900" rIns="121900" bIns="121900" anchor="ctr" anchorCtr="0">
            <a:noAutofit/>
          </a:bodyPr>
          <a:lstStyle/>
          <a:p>
            <a:r>
              <a:rPr lang="en" sz="3200" dirty="0"/>
              <a:t>Case Study: Post-hoc Adjustments and Policy Goals</a:t>
            </a:r>
            <a:endParaRPr sz="3200" dirty="0"/>
          </a:p>
        </p:txBody>
      </p:sp>
      <p:pic>
        <p:nvPicPr>
          <p:cNvPr id="2" name="Picture 1">
            <a:extLst>
              <a:ext uri="{FF2B5EF4-FFF2-40B4-BE49-F238E27FC236}">
                <a16:creationId xmlns:a16="http://schemas.microsoft.com/office/drawing/2014/main" id="{9E2CC96A-F5D7-434A-891B-EB95E30BD409}"/>
              </a:ext>
            </a:extLst>
          </p:cNvPr>
          <p:cNvPicPr>
            <a:picLocks noChangeAspect="1"/>
          </p:cNvPicPr>
          <p:nvPr/>
        </p:nvPicPr>
        <p:blipFill>
          <a:blip r:embed="rId3"/>
          <a:stretch>
            <a:fillRect/>
          </a:stretch>
        </p:blipFill>
        <p:spPr>
          <a:xfrm>
            <a:off x="10228729" y="4894729"/>
            <a:ext cx="1963271" cy="1963271"/>
          </a:xfrm>
          <a:prstGeom prst="rect">
            <a:avLst/>
          </a:prstGeom>
        </p:spPr>
      </p:pic>
      <p:sp>
        <p:nvSpPr>
          <p:cNvPr id="14" name="Google Shape;63;p9">
            <a:extLst>
              <a:ext uri="{FF2B5EF4-FFF2-40B4-BE49-F238E27FC236}">
                <a16:creationId xmlns:a16="http://schemas.microsoft.com/office/drawing/2014/main" id="{101348C2-B86F-FD43-A555-E138761C408A}"/>
              </a:ext>
            </a:extLst>
          </p:cNvPr>
          <p:cNvSpPr/>
          <p:nvPr/>
        </p:nvSpPr>
        <p:spPr>
          <a:xfrm>
            <a:off x="1382184" y="2163433"/>
            <a:ext cx="2036000" cy="1173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1867">
                <a:latin typeface="Century Gothic"/>
                <a:ea typeface="Century Gothic"/>
                <a:cs typeface="Century Gothic"/>
                <a:sym typeface="Century Gothic"/>
              </a:rPr>
              <a:t>UNMET</a:t>
            </a:r>
            <a:endParaRPr sz="1867">
              <a:latin typeface="Century Gothic"/>
              <a:ea typeface="Century Gothic"/>
              <a:cs typeface="Century Gothic"/>
              <a:sym typeface="Century Gothic"/>
            </a:endParaRPr>
          </a:p>
          <a:p>
            <a:pPr algn="ctr"/>
            <a:r>
              <a:rPr lang="en" sz="1867">
                <a:latin typeface="Century Gothic"/>
                <a:ea typeface="Century Gothic"/>
                <a:cs typeface="Century Gothic"/>
                <a:sym typeface="Century Gothic"/>
              </a:rPr>
              <a:t>NEEDS</a:t>
            </a:r>
            <a:endParaRPr sz="1867">
              <a:latin typeface="Century Gothic"/>
              <a:ea typeface="Century Gothic"/>
              <a:cs typeface="Century Gothic"/>
              <a:sym typeface="Century Gothic"/>
            </a:endParaRPr>
          </a:p>
        </p:txBody>
      </p:sp>
      <p:sp>
        <p:nvSpPr>
          <p:cNvPr id="15" name="Google Shape;64;p9">
            <a:extLst>
              <a:ext uri="{FF2B5EF4-FFF2-40B4-BE49-F238E27FC236}">
                <a16:creationId xmlns:a16="http://schemas.microsoft.com/office/drawing/2014/main" id="{90B171BF-4614-864D-AD83-2EAB6E0F4918}"/>
              </a:ext>
            </a:extLst>
          </p:cNvPr>
          <p:cNvSpPr/>
          <p:nvPr/>
        </p:nvSpPr>
        <p:spPr>
          <a:xfrm>
            <a:off x="5078000" y="2163433"/>
            <a:ext cx="2036000" cy="1173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1867">
                <a:latin typeface="Century Gothic"/>
                <a:ea typeface="Century Gothic"/>
                <a:cs typeface="Century Gothic"/>
                <a:sym typeface="Century Gothic"/>
              </a:rPr>
              <a:t>MISDEMEANOR</a:t>
            </a:r>
            <a:endParaRPr sz="1867">
              <a:latin typeface="Century Gothic"/>
              <a:ea typeface="Century Gothic"/>
              <a:cs typeface="Century Gothic"/>
              <a:sym typeface="Century Gothic"/>
            </a:endParaRPr>
          </a:p>
          <a:p>
            <a:pPr algn="ctr"/>
            <a:r>
              <a:rPr lang="en" sz="1867">
                <a:latin typeface="Century Gothic"/>
                <a:ea typeface="Century Gothic"/>
                <a:cs typeface="Century Gothic"/>
                <a:sym typeface="Century Gothic"/>
              </a:rPr>
              <a:t>ARREST</a:t>
            </a:r>
            <a:endParaRPr sz="1867">
              <a:latin typeface="Century Gothic"/>
              <a:ea typeface="Century Gothic"/>
              <a:cs typeface="Century Gothic"/>
              <a:sym typeface="Century Gothic"/>
            </a:endParaRPr>
          </a:p>
        </p:txBody>
      </p:sp>
      <p:sp>
        <p:nvSpPr>
          <p:cNvPr id="16" name="Google Shape;65;p9">
            <a:extLst>
              <a:ext uri="{FF2B5EF4-FFF2-40B4-BE49-F238E27FC236}">
                <a16:creationId xmlns:a16="http://schemas.microsoft.com/office/drawing/2014/main" id="{DF55D5B7-716B-6D45-B6C9-4C3F3598882F}"/>
              </a:ext>
            </a:extLst>
          </p:cNvPr>
          <p:cNvSpPr/>
          <p:nvPr/>
        </p:nvSpPr>
        <p:spPr>
          <a:xfrm>
            <a:off x="8773817" y="2163433"/>
            <a:ext cx="2036000" cy="1173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1867">
                <a:latin typeface="Century Gothic"/>
                <a:ea typeface="Century Gothic"/>
                <a:cs typeface="Century Gothic"/>
                <a:sym typeface="Century Gothic"/>
              </a:rPr>
              <a:t>JAIL</a:t>
            </a:r>
            <a:endParaRPr sz="1867">
              <a:latin typeface="Century Gothic"/>
              <a:ea typeface="Century Gothic"/>
              <a:cs typeface="Century Gothic"/>
              <a:sym typeface="Century Gothic"/>
            </a:endParaRPr>
          </a:p>
        </p:txBody>
      </p:sp>
      <p:cxnSp>
        <p:nvCxnSpPr>
          <p:cNvPr id="17" name="Google Shape;66;p9">
            <a:extLst>
              <a:ext uri="{FF2B5EF4-FFF2-40B4-BE49-F238E27FC236}">
                <a16:creationId xmlns:a16="http://schemas.microsoft.com/office/drawing/2014/main" id="{D7190CA9-3CAA-9C48-9722-3EA125A638DD}"/>
              </a:ext>
            </a:extLst>
          </p:cNvPr>
          <p:cNvCxnSpPr>
            <a:stCxn id="14" idx="3"/>
            <a:endCxn id="15" idx="1"/>
          </p:cNvCxnSpPr>
          <p:nvPr/>
        </p:nvCxnSpPr>
        <p:spPr>
          <a:xfrm>
            <a:off x="3418184" y="2750233"/>
            <a:ext cx="1660000" cy="0"/>
          </a:xfrm>
          <a:prstGeom prst="straightConnector1">
            <a:avLst/>
          </a:prstGeom>
          <a:noFill/>
          <a:ln w="38100" cap="flat" cmpd="sng">
            <a:solidFill>
              <a:srgbClr val="000000"/>
            </a:solidFill>
            <a:prstDash val="solid"/>
            <a:round/>
            <a:headEnd type="none" w="med" len="med"/>
            <a:tailEnd type="triangle" w="med" len="med"/>
          </a:ln>
        </p:spPr>
      </p:cxnSp>
      <p:cxnSp>
        <p:nvCxnSpPr>
          <p:cNvPr id="18" name="Google Shape;67;p9">
            <a:extLst>
              <a:ext uri="{FF2B5EF4-FFF2-40B4-BE49-F238E27FC236}">
                <a16:creationId xmlns:a16="http://schemas.microsoft.com/office/drawing/2014/main" id="{A5B35F6F-F55D-834A-B034-67596A21B238}"/>
              </a:ext>
            </a:extLst>
          </p:cNvPr>
          <p:cNvCxnSpPr>
            <a:stCxn id="15" idx="3"/>
            <a:endCxn id="16" idx="1"/>
          </p:cNvCxnSpPr>
          <p:nvPr/>
        </p:nvCxnSpPr>
        <p:spPr>
          <a:xfrm>
            <a:off x="7114000" y="2750233"/>
            <a:ext cx="1660000" cy="0"/>
          </a:xfrm>
          <a:prstGeom prst="straightConnector1">
            <a:avLst/>
          </a:prstGeom>
          <a:noFill/>
          <a:ln w="38100" cap="flat" cmpd="sng">
            <a:solidFill>
              <a:srgbClr val="000000"/>
            </a:solidFill>
            <a:prstDash val="solid"/>
            <a:round/>
            <a:headEnd type="none" w="med" len="med"/>
            <a:tailEnd type="triangle" w="med" len="med"/>
          </a:ln>
        </p:spPr>
      </p:cxnSp>
      <p:cxnSp>
        <p:nvCxnSpPr>
          <p:cNvPr id="19" name="Google Shape;68;p9">
            <a:extLst>
              <a:ext uri="{FF2B5EF4-FFF2-40B4-BE49-F238E27FC236}">
                <a16:creationId xmlns:a16="http://schemas.microsoft.com/office/drawing/2014/main" id="{02B36974-2DB9-264F-A114-77788DBC9A3A}"/>
              </a:ext>
            </a:extLst>
          </p:cNvPr>
          <p:cNvCxnSpPr>
            <a:stCxn id="16" idx="2"/>
            <a:endCxn id="14" idx="2"/>
          </p:cNvCxnSpPr>
          <p:nvPr/>
        </p:nvCxnSpPr>
        <p:spPr>
          <a:xfrm rot="5400000">
            <a:off x="6095617" y="-358367"/>
            <a:ext cx="800" cy="7391600"/>
          </a:xfrm>
          <a:prstGeom prst="curvedConnector3">
            <a:avLst>
              <a:gd name="adj1" fmla="val 174991667"/>
            </a:avLst>
          </a:prstGeom>
          <a:noFill/>
          <a:ln w="38100" cap="flat" cmpd="sng">
            <a:solidFill>
              <a:srgbClr val="000000"/>
            </a:solidFill>
            <a:prstDash val="solid"/>
            <a:round/>
            <a:headEnd type="none" w="med" len="med"/>
            <a:tailEnd type="triangle" w="med" len="med"/>
          </a:ln>
        </p:spPr>
      </p:cxnSp>
      <p:sp>
        <p:nvSpPr>
          <p:cNvPr id="20" name="Google Shape;70;p9">
            <a:extLst>
              <a:ext uri="{FF2B5EF4-FFF2-40B4-BE49-F238E27FC236}">
                <a16:creationId xmlns:a16="http://schemas.microsoft.com/office/drawing/2014/main" id="{9CFFFC2A-EF74-6244-90BA-AE0EC1F84273}"/>
              </a:ext>
            </a:extLst>
          </p:cNvPr>
          <p:cNvSpPr txBox="1"/>
          <p:nvPr/>
        </p:nvSpPr>
        <p:spPr>
          <a:xfrm>
            <a:off x="4029967" y="4736967"/>
            <a:ext cx="4050400" cy="573600"/>
          </a:xfrm>
          <a:prstGeom prst="rect">
            <a:avLst/>
          </a:prstGeom>
          <a:noFill/>
          <a:ln>
            <a:noFill/>
          </a:ln>
        </p:spPr>
        <p:txBody>
          <a:bodyPr spcFirstLastPara="1" wrap="square" lIns="121900" tIns="121900" rIns="121900" bIns="121900" anchor="t" anchorCtr="0">
            <a:noAutofit/>
          </a:bodyPr>
          <a:lstStyle/>
          <a:p>
            <a:pPr algn="ctr"/>
            <a:r>
              <a:rPr lang="en" sz="1867">
                <a:latin typeface="Century Gothic"/>
                <a:ea typeface="Century Gothic"/>
                <a:cs typeface="Century Gothic"/>
                <a:sym typeface="Century Gothic"/>
              </a:rPr>
              <a:t>worsening or failing to improve</a:t>
            </a:r>
            <a:endParaRPr sz="1867">
              <a:latin typeface="Century Gothic"/>
              <a:ea typeface="Century Gothic"/>
              <a:cs typeface="Century Gothic"/>
              <a:sym typeface="Century Gothic"/>
            </a:endParaRPr>
          </a:p>
        </p:txBody>
      </p:sp>
      <p:sp>
        <p:nvSpPr>
          <p:cNvPr id="21" name="Google Shape;69;p9">
            <a:extLst>
              <a:ext uri="{FF2B5EF4-FFF2-40B4-BE49-F238E27FC236}">
                <a16:creationId xmlns:a16="http://schemas.microsoft.com/office/drawing/2014/main" id="{2EE88406-084C-7842-9ACA-C23A6C7E978E}"/>
              </a:ext>
            </a:extLst>
          </p:cNvPr>
          <p:cNvSpPr txBox="1"/>
          <p:nvPr/>
        </p:nvSpPr>
        <p:spPr>
          <a:xfrm>
            <a:off x="415600" y="1145433"/>
            <a:ext cx="11694000" cy="1018000"/>
          </a:xfrm>
          <a:prstGeom prst="rect">
            <a:avLst/>
          </a:prstGeom>
          <a:noFill/>
          <a:ln>
            <a:noFill/>
          </a:ln>
        </p:spPr>
        <p:txBody>
          <a:bodyPr spcFirstLastPara="1" wrap="square" lIns="121900" tIns="121900" rIns="121900" bIns="121900" anchor="t" anchorCtr="0">
            <a:noAutofit/>
          </a:bodyPr>
          <a:lstStyle/>
          <a:p>
            <a:pPr algn="ctr"/>
            <a:r>
              <a:rPr lang="en" sz="3200" dirty="0">
                <a:latin typeface="Century Gothic"/>
                <a:ea typeface="Century Gothic"/>
                <a:cs typeface="Century Gothic"/>
                <a:sym typeface="Century Gothic"/>
              </a:rPr>
              <a:t>Cycle of Incarceration</a:t>
            </a:r>
            <a:endParaRPr sz="3200" dirty="0">
              <a:latin typeface="Century Gothic"/>
              <a:ea typeface="Century Gothic"/>
              <a:cs typeface="Century Gothic"/>
              <a:sym typeface="Century Gothic"/>
            </a:endParaRPr>
          </a:p>
        </p:txBody>
      </p:sp>
    </p:spTree>
    <p:extLst>
      <p:ext uri="{BB962C8B-B14F-4D97-AF65-F5344CB8AC3E}">
        <p14:creationId xmlns:p14="http://schemas.microsoft.com/office/powerpoint/2010/main" val="20821717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225"/>
        <p:cNvGrpSpPr/>
        <p:nvPr/>
      </p:nvGrpSpPr>
      <p:grpSpPr>
        <a:xfrm>
          <a:off x="0" y="0"/>
          <a:ext cx="0" cy="0"/>
          <a:chOff x="0" y="0"/>
          <a:chExt cx="0" cy="0"/>
        </a:xfrm>
      </p:grpSpPr>
      <p:sp>
        <p:nvSpPr>
          <p:cNvPr id="1226" name="Google Shape;1226;p142"/>
          <p:cNvSpPr txBox="1">
            <a:spLocks noGrp="1"/>
          </p:cNvSpPr>
          <p:nvPr>
            <p:ph type="title"/>
          </p:nvPr>
        </p:nvSpPr>
        <p:spPr>
          <a:prstGeom prst="rect">
            <a:avLst/>
          </a:prstGeom>
        </p:spPr>
        <p:txBody>
          <a:bodyPr spcFirstLastPara="1" wrap="square" lIns="121900" tIns="121900" rIns="121900" bIns="121900" anchor="ctr" anchorCtr="0">
            <a:noAutofit/>
          </a:bodyPr>
          <a:lstStyle/>
          <a:p>
            <a:r>
              <a:rPr lang="en" sz="3200" dirty="0"/>
              <a:t>Case Study: Post-hoc Adjustments and Policy Goals</a:t>
            </a:r>
            <a:endParaRPr sz="3200" dirty="0"/>
          </a:p>
        </p:txBody>
      </p:sp>
      <p:pic>
        <p:nvPicPr>
          <p:cNvPr id="2" name="Picture 1">
            <a:extLst>
              <a:ext uri="{FF2B5EF4-FFF2-40B4-BE49-F238E27FC236}">
                <a16:creationId xmlns:a16="http://schemas.microsoft.com/office/drawing/2014/main" id="{9E2CC96A-F5D7-434A-891B-EB95E30BD409}"/>
              </a:ext>
            </a:extLst>
          </p:cNvPr>
          <p:cNvPicPr>
            <a:picLocks noChangeAspect="1"/>
          </p:cNvPicPr>
          <p:nvPr/>
        </p:nvPicPr>
        <p:blipFill>
          <a:blip r:embed="rId3"/>
          <a:stretch>
            <a:fillRect/>
          </a:stretch>
        </p:blipFill>
        <p:spPr>
          <a:xfrm>
            <a:off x="10228729" y="4894729"/>
            <a:ext cx="1963271" cy="1963271"/>
          </a:xfrm>
          <a:prstGeom prst="rect">
            <a:avLst/>
          </a:prstGeom>
        </p:spPr>
      </p:pic>
      <p:sp>
        <p:nvSpPr>
          <p:cNvPr id="21" name="Google Shape;69;p9">
            <a:extLst>
              <a:ext uri="{FF2B5EF4-FFF2-40B4-BE49-F238E27FC236}">
                <a16:creationId xmlns:a16="http://schemas.microsoft.com/office/drawing/2014/main" id="{2EE88406-084C-7842-9ACA-C23A6C7E978E}"/>
              </a:ext>
            </a:extLst>
          </p:cNvPr>
          <p:cNvSpPr txBox="1"/>
          <p:nvPr/>
        </p:nvSpPr>
        <p:spPr>
          <a:xfrm>
            <a:off x="415600" y="1145433"/>
            <a:ext cx="11694000" cy="1018000"/>
          </a:xfrm>
          <a:prstGeom prst="rect">
            <a:avLst/>
          </a:prstGeom>
          <a:noFill/>
          <a:ln>
            <a:noFill/>
          </a:ln>
        </p:spPr>
        <p:txBody>
          <a:bodyPr spcFirstLastPara="1" wrap="square" lIns="121900" tIns="121900" rIns="121900" bIns="121900" anchor="t" anchorCtr="0">
            <a:noAutofit/>
          </a:bodyPr>
          <a:lstStyle/>
          <a:p>
            <a:pPr algn="ctr"/>
            <a:r>
              <a:rPr lang="en" sz="3200" dirty="0">
                <a:latin typeface="Century Gothic"/>
                <a:ea typeface="Century Gothic"/>
                <a:cs typeface="Century Gothic"/>
                <a:sym typeface="Century Gothic"/>
              </a:rPr>
              <a:t>Breaking the Cycle</a:t>
            </a:r>
            <a:endParaRPr sz="3200" dirty="0">
              <a:latin typeface="Century Gothic"/>
              <a:ea typeface="Century Gothic"/>
              <a:cs typeface="Century Gothic"/>
              <a:sym typeface="Century Gothic"/>
            </a:endParaRPr>
          </a:p>
        </p:txBody>
      </p:sp>
      <p:sp>
        <p:nvSpPr>
          <p:cNvPr id="12" name="Google Shape;75;p10">
            <a:extLst>
              <a:ext uri="{FF2B5EF4-FFF2-40B4-BE49-F238E27FC236}">
                <a16:creationId xmlns:a16="http://schemas.microsoft.com/office/drawing/2014/main" id="{8C379909-E112-AF40-AB06-F3DCE0D1D789}"/>
              </a:ext>
            </a:extLst>
          </p:cNvPr>
          <p:cNvSpPr/>
          <p:nvPr/>
        </p:nvSpPr>
        <p:spPr>
          <a:xfrm>
            <a:off x="1382184" y="2163433"/>
            <a:ext cx="2036000" cy="1173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1867">
                <a:latin typeface="Century Gothic"/>
                <a:ea typeface="Century Gothic"/>
                <a:cs typeface="Century Gothic"/>
                <a:sym typeface="Century Gothic"/>
              </a:rPr>
              <a:t>UNMET</a:t>
            </a:r>
            <a:endParaRPr sz="1867">
              <a:latin typeface="Century Gothic"/>
              <a:ea typeface="Century Gothic"/>
              <a:cs typeface="Century Gothic"/>
              <a:sym typeface="Century Gothic"/>
            </a:endParaRPr>
          </a:p>
          <a:p>
            <a:pPr algn="ctr"/>
            <a:r>
              <a:rPr lang="en" sz="1867">
                <a:latin typeface="Century Gothic"/>
                <a:ea typeface="Century Gothic"/>
                <a:cs typeface="Century Gothic"/>
                <a:sym typeface="Century Gothic"/>
              </a:rPr>
              <a:t>NEEDS</a:t>
            </a:r>
            <a:endParaRPr sz="1867">
              <a:latin typeface="Century Gothic"/>
              <a:ea typeface="Century Gothic"/>
              <a:cs typeface="Century Gothic"/>
              <a:sym typeface="Century Gothic"/>
            </a:endParaRPr>
          </a:p>
        </p:txBody>
      </p:sp>
      <p:sp>
        <p:nvSpPr>
          <p:cNvPr id="13" name="Google Shape;76;p10">
            <a:extLst>
              <a:ext uri="{FF2B5EF4-FFF2-40B4-BE49-F238E27FC236}">
                <a16:creationId xmlns:a16="http://schemas.microsoft.com/office/drawing/2014/main" id="{6B36B48D-D911-014D-8726-16E92C35FEF1}"/>
              </a:ext>
            </a:extLst>
          </p:cNvPr>
          <p:cNvSpPr/>
          <p:nvPr/>
        </p:nvSpPr>
        <p:spPr>
          <a:xfrm>
            <a:off x="5078000" y="2163433"/>
            <a:ext cx="2036000" cy="1173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1867">
                <a:latin typeface="Century Gothic"/>
                <a:ea typeface="Century Gothic"/>
                <a:cs typeface="Century Gothic"/>
                <a:sym typeface="Century Gothic"/>
              </a:rPr>
              <a:t>MISDEMEANOR</a:t>
            </a:r>
            <a:endParaRPr sz="1867">
              <a:latin typeface="Century Gothic"/>
              <a:ea typeface="Century Gothic"/>
              <a:cs typeface="Century Gothic"/>
              <a:sym typeface="Century Gothic"/>
            </a:endParaRPr>
          </a:p>
          <a:p>
            <a:pPr algn="ctr"/>
            <a:r>
              <a:rPr lang="en" sz="1867">
                <a:latin typeface="Century Gothic"/>
                <a:ea typeface="Century Gothic"/>
                <a:cs typeface="Century Gothic"/>
                <a:sym typeface="Century Gothic"/>
              </a:rPr>
              <a:t>ARREST</a:t>
            </a:r>
            <a:endParaRPr sz="1867">
              <a:latin typeface="Century Gothic"/>
              <a:ea typeface="Century Gothic"/>
              <a:cs typeface="Century Gothic"/>
              <a:sym typeface="Century Gothic"/>
            </a:endParaRPr>
          </a:p>
        </p:txBody>
      </p:sp>
      <p:sp>
        <p:nvSpPr>
          <p:cNvPr id="22" name="Google Shape;77;p10">
            <a:extLst>
              <a:ext uri="{FF2B5EF4-FFF2-40B4-BE49-F238E27FC236}">
                <a16:creationId xmlns:a16="http://schemas.microsoft.com/office/drawing/2014/main" id="{526C5470-8DB2-D149-BBE7-E072920510D1}"/>
              </a:ext>
            </a:extLst>
          </p:cNvPr>
          <p:cNvSpPr/>
          <p:nvPr/>
        </p:nvSpPr>
        <p:spPr>
          <a:xfrm>
            <a:off x="8773817" y="2163433"/>
            <a:ext cx="2036000" cy="1173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1867">
                <a:latin typeface="Century Gothic"/>
                <a:ea typeface="Century Gothic"/>
                <a:cs typeface="Century Gothic"/>
                <a:sym typeface="Century Gothic"/>
              </a:rPr>
              <a:t>JAIL</a:t>
            </a:r>
            <a:endParaRPr sz="1867">
              <a:latin typeface="Century Gothic"/>
              <a:ea typeface="Century Gothic"/>
              <a:cs typeface="Century Gothic"/>
              <a:sym typeface="Century Gothic"/>
            </a:endParaRPr>
          </a:p>
        </p:txBody>
      </p:sp>
      <p:cxnSp>
        <p:nvCxnSpPr>
          <p:cNvPr id="23" name="Google Shape;78;p10">
            <a:extLst>
              <a:ext uri="{FF2B5EF4-FFF2-40B4-BE49-F238E27FC236}">
                <a16:creationId xmlns:a16="http://schemas.microsoft.com/office/drawing/2014/main" id="{4BD5031D-B79B-4943-9F77-C6A4EDFBA6DD}"/>
              </a:ext>
            </a:extLst>
          </p:cNvPr>
          <p:cNvCxnSpPr>
            <a:stCxn id="12" idx="3"/>
            <a:endCxn id="13" idx="1"/>
          </p:cNvCxnSpPr>
          <p:nvPr/>
        </p:nvCxnSpPr>
        <p:spPr>
          <a:xfrm>
            <a:off x="3418184" y="2750233"/>
            <a:ext cx="1660000" cy="0"/>
          </a:xfrm>
          <a:prstGeom prst="straightConnector1">
            <a:avLst/>
          </a:prstGeom>
          <a:noFill/>
          <a:ln w="38100" cap="flat" cmpd="sng">
            <a:solidFill>
              <a:srgbClr val="000000"/>
            </a:solidFill>
            <a:prstDash val="solid"/>
            <a:round/>
            <a:headEnd type="none" w="med" len="med"/>
            <a:tailEnd type="triangle" w="med" len="med"/>
          </a:ln>
        </p:spPr>
      </p:cxnSp>
      <p:sp>
        <p:nvSpPr>
          <p:cNvPr id="24" name="Google Shape;80;p10">
            <a:extLst>
              <a:ext uri="{FF2B5EF4-FFF2-40B4-BE49-F238E27FC236}">
                <a16:creationId xmlns:a16="http://schemas.microsoft.com/office/drawing/2014/main" id="{5812E4DD-93C0-7B4E-BBDE-455D1E0ADBBC}"/>
              </a:ext>
            </a:extLst>
          </p:cNvPr>
          <p:cNvSpPr/>
          <p:nvPr/>
        </p:nvSpPr>
        <p:spPr>
          <a:xfrm>
            <a:off x="8773817" y="3851367"/>
            <a:ext cx="2036000" cy="1173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1867">
                <a:latin typeface="Century Gothic"/>
                <a:ea typeface="Century Gothic"/>
                <a:cs typeface="Century Gothic"/>
                <a:sym typeface="Century Gothic"/>
              </a:rPr>
              <a:t>TAILORED</a:t>
            </a:r>
            <a:endParaRPr sz="1867">
              <a:latin typeface="Century Gothic"/>
              <a:ea typeface="Century Gothic"/>
              <a:cs typeface="Century Gothic"/>
              <a:sym typeface="Century Gothic"/>
            </a:endParaRPr>
          </a:p>
          <a:p>
            <a:pPr algn="ctr"/>
            <a:r>
              <a:rPr lang="en" sz="1867">
                <a:latin typeface="Century Gothic"/>
                <a:ea typeface="Century Gothic"/>
                <a:cs typeface="Century Gothic"/>
                <a:sym typeface="Century Gothic"/>
              </a:rPr>
              <a:t>INTERVENTION</a:t>
            </a:r>
            <a:endParaRPr sz="1867">
              <a:latin typeface="Century Gothic"/>
              <a:ea typeface="Century Gothic"/>
              <a:cs typeface="Century Gothic"/>
              <a:sym typeface="Century Gothic"/>
            </a:endParaRPr>
          </a:p>
        </p:txBody>
      </p:sp>
      <p:cxnSp>
        <p:nvCxnSpPr>
          <p:cNvPr id="25" name="Google Shape;81;p10">
            <a:extLst>
              <a:ext uri="{FF2B5EF4-FFF2-40B4-BE49-F238E27FC236}">
                <a16:creationId xmlns:a16="http://schemas.microsoft.com/office/drawing/2014/main" id="{C277F80A-1A71-A541-BC62-D6F09D669B55}"/>
              </a:ext>
            </a:extLst>
          </p:cNvPr>
          <p:cNvCxnSpPr>
            <a:stCxn id="13" idx="3"/>
          </p:cNvCxnSpPr>
          <p:nvPr/>
        </p:nvCxnSpPr>
        <p:spPr>
          <a:xfrm>
            <a:off x="7114000" y="2750233"/>
            <a:ext cx="1667200" cy="1350400"/>
          </a:xfrm>
          <a:prstGeom prst="straightConnector1">
            <a:avLst/>
          </a:prstGeom>
          <a:noFill/>
          <a:ln w="38100" cap="flat" cmpd="sng">
            <a:solidFill>
              <a:srgbClr val="000000"/>
            </a:solidFill>
            <a:prstDash val="solid"/>
            <a:round/>
            <a:headEnd type="none" w="med" len="med"/>
            <a:tailEnd type="triangle" w="med" len="med"/>
          </a:ln>
        </p:spPr>
      </p:cxnSp>
      <p:cxnSp>
        <p:nvCxnSpPr>
          <p:cNvPr id="26" name="Google Shape;82;p10">
            <a:extLst>
              <a:ext uri="{FF2B5EF4-FFF2-40B4-BE49-F238E27FC236}">
                <a16:creationId xmlns:a16="http://schemas.microsoft.com/office/drawing/2014/main" id="{CBABCD8C-EAB1-534C-BE67-A1BAAD3C30FE}"/>
              </a:ext>
            </a:extLst>
          </p:cNvPr>
          <p:cNvCxnSpPr>
            <a:endCxn id="12" idx="2"/>
          </p:cNvCxnSpPr>
          <p:nvPr/>
        </p:nvCxnSpPr>
        <p:spPr>
          <a:xfrm rot="10800000">
            <a:off x="2400184" y="3337033"/>
            <a:ext cx="6352800" cy="1470800"/>
          </a:xfrm>
          <a:prstGeom prst="curvedConnector2">
            <a:avLst/>
          </a:prstGeom>
          <a:noFill/>
          <a:ln w="38100" cap="flat" cmpd="sng">
            <a:solidFill>
              <a:srgbClr val="000000"/>
            </a:solidFill>
            <a:prstDash val="dash"/>
            <a:round/>
            <a:headEnd type="none" w="med" len="med"/>
            <a:tailEnd type="none" w="med" len="med"/>
          </a:ln>
        </p:spPr>
      </p:cxnSp>
      <p:sp>
        <p:nvSpPr>
          <p:cNvPr id="27" name="Google Shape;83;p10">
            <a:extLst>
              <a:ext uri="{FF2B5EF4-FFF2-40B4-BE49-F238E27FC236}">
                <a16:creationId xmlns:a16="http://schemas.microsoft.com/office/drawing/2014/main" id="{2BBE259E-9FFE-BD42-9E46-41C0038E27F8}"/>
              </a:ext>
            </a:extLst>
          </p:cNvPr>
          <p:cNvSpPr/>
          <p:nvPr/>
        </p:nvSpPr>
        <p:spPr>
          <a:xfrm rot="-1593903">
            <a:off x="2005185" y="3358794"/>
            <a:ext cx="748636" cy="44364"/>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1867"/>
          </a:p>
        </p:txBody>
      </p:sp>
      <p:sp>
        <p:nvSpPr>
          <p:cNvPr id="3" name="TextBox 2">
            <a:extLst>
              <a:ext uri="{FF2B5EF4-FFF2-40B4-BE49-F238E27FC236}">
                <a16:creationId xmlns:a16="http://schemas.microsoft.com/office/drawing/2014/main" id="{972B982B-DB62-ED4B-BE21-46A790B61DF6}"/>
              </a:ext>
            </a:extLst>
          </p:cNvPr>
          <p:cNvSpPr txBox="1"/>
          <p:nvPr/>
        </p:nvSpPr>
        <p:spPr>
          <a:xfrm>
            <a:off x="3831243" y="2249721"/>
            <a:ext cx="697627" cy="1015663"/>
          </a:xfrm>
          <a:prstGeom prst="rect">
            <a:avLst/>
          </a:prstGeom>
          <a:noFill/>
        </p:spPr>
        <p:txBody>
          <a:bodyPr wrap="none" rtlCol="0">
            <a:spAutoFit/>
          </a:bodyPr>
          <a:lstStyle/>
          <a:p>
            <a:r>
              <a:rPr lang="en-US" sz="6000" dirty="0">
                <a:solidFill>
                  <a:srgbClr val="FF0000"/>
                </a:solidFill>
              </a:rPr>
              <a:t>X</a:t>
            </a:r>
          </a:p>
        </p:txBody>
      </p:sp>
    </p:spTree>
    <p:extLst>
      <p:ext uri="{BB962C8B-B14F-4D97-AF65-F5344CB8AC3E}">
        <p14:creationId xmlns:p14="http://schemas.microsoft.com/office/powerpoint/2010/main" val="42551880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pic>
        <p:nvPicPr>
          <p:cNvPr id="109" name="Google Shape;109;p15"/>
          <p:cNvPicPr preferRelativeResize="0"/>
          <p:nvPr/>
        </p:nvPicPr>
        <p:blipFill>
          <a:blip r:embed="rId3">
            <a:alphaModFix/>
          </a:blip>
          <a:stretch>
            <a:fillRect/>
          </a:stretch>
        </p:blipFill>
        <p:spPr>
          <a:xfrm>
            <a:off x="203201" y="203201"/>
            <a:ext cx="11785599" cy="5462532"/>
          </a:xfrm>
          <a:prstGeom prst="rect">
            <a:avLst/>
          </a:prstGeom>
          <a:noFill/>
          <a:ln>
            <a:noFill/>
          </a:ln>
        </p:spPr>
      </p:pic>
    </p:spTree>
    <p:extLst>
      <p:ext uri="{BB962C8B-B14F-4D97-AF65-F5344CB8AC3E}">
        <p14:creationId xmlns:p14="http://schemas.microsoft.com/office/powerpoint/2010/main" val="39041601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pic>
        <p:nvPicPr>
          <p:cNvPr id="114" name="Google Shape;114;p16"/>
          <p:cNvPicPr preferRelativeResize="0"/>
          <p:nvPr/>
        </p:nvPicPr>
        <p:blipFill>
          <a:blip r:embed="rId3">
            <a:alphaModFix/>
          </a:blip>
          <a:stretch>
            <a:fillRect/>
          </a:stretch>
        </p:blipFill>
        <p:spPr>
          <a:xfrm>
            <a:off x="203201" y="203201"/>
            <a:ext cx="11785599" cy="5462532"/>
          </a:xfrm>
          <a:prstGeom prst="rect">
            <a:avLst/>
          </a:prstGeom>
          <a:noFill/>
          <a:ln>
            <a:noFill/>
          </a:ln>
        </p:spPr>
      </p:pic>
      <p:sp>
        <p:nvSpPr>
          <p:cNvPr id="115" name="Google Shape;115;p16"/>
          <p:cNvSpPr/>
          <p:nvPr/>
        </p:nvSpPr>
        <p:spPr>
          <a:xfrm>
            <a:off x="5401567" y="4934940"/>
            <a:ext cx="1583600" cy="744800"/>
          </a:xfrm>
          <a:prstGeom prst="rect">
            <a:avLst/>
          </a:prstGeom>
          <a:noFill/>
          <a:ln w="3810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Tree>
    <p:extLst>
      <p:ext uri="{BB962C8B-B14F-4D97-AF65-F5344CB8AC3E}">
        <p14:creationId xmlns:p14="http://schemas.microsoft.com/office/powerpoint/2010/main" val="6914316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pic>
        <p:nvPicPr>
          <p:cNvPr id="120" name="Google Shape;120;p17" title="Chart"/>
          <p:cNvPicPr preferRelativeResize="0"/>
          <p:nvPr/>
        </p:nvPicPr>
        <p:blipFill>
          <a:blip r:embed="rId3">
            <a:alphaModFix/>
          </a:blip>
          <a:stretch>
            <a:fillRect/>
          </a:stretch>
        </p:blipFill>
        <p:spPr>
          <a:xfrm>
            <a:off x="635200" y="528434"/>
            <a:ext cx="5460800" cy="5254732"/>
          </a:xfrm>
          <a:prstGeom prst="rect">
            <a:avLst/>
          </a:prstGeom>
          <a:noFill/>
          <a:ln>
            <a:noFill/>
          </a:ln>
        </p:spPr>
      </p:pic>
      <p:sp>
        <p:nvSpPr>
          <p:cNvPr id="121" name="Google Shape;121;p17"/>
          <p:cNvSpPr txBox="1"/>
          <p:nvPr/>
        </p:nvSpPr>
        <p:spPr>
          <a:xfrm>
            <a:off x="6096000" y="788167"/>
            <a:ext cx="5894800" cy="5254800"/>
          </a:xfrm>
          <a:prstGeom prst="rect">
            <a:avLst/>
          </a:prstGeom>
          <a:noFill/>
          <a:ln>
            <a:noFill/>
          </a:ln>
        </p:spPr>
        <p:txBody>
          <a:bodyPr spcFirstLastPara="1" wrap="square" lIns="121900" tIns="121900" rIns="121900" bIns="121900" anchor="t" anchorCtr="0">
            <a:noAutofit/>
          </a:bodyPr>
          <a:lstStyle/>
          <a:p>
            <a:pPr marL="609585" indent="-507987" defTabSz="1219170">
              <a:buSzPts val="2400"/>
              <a:buFont typeface="Calibri"/>
              <a:buChar char="●"/>
            </a:pPr>
            <a:r>
              <a:rPr lang="en" sz="3200">
                <a:latin typeface="Calibri"/>
                <a:ea typeface="Calibri"/>
                <a:cs typeface="Calibri"/>
                <a:sym typeface="Calibri"/>
              </a:rPr>
              <a:t>Model was optimized for efficiency, not equity</a:t>
            </a:r>
            <a:br>
              <a:rPr lang="en" sz="3200">
                <a:latin typeface="Calibri"/>
                <a:ea typeface="Calibri"/>
                <a:cs typeface="Calibri"/>
                <a:sym typeface="Calibri"/>
              </a:rPr>
            </a:br>
            <a:endParaRPr sz="3200">
              <a:latin typeface="Calibri"/>
              <a:ea typeface="Calibri"/>
              <a:cs typeface="Calibri"/>
              <a:sym typeface="Calibri"/>
            </a:endParaRPr>
          </a:p>
          <a:p>
            <a:pPr marL="609585" indent="-507987" defTabSz="1219170">
              <a:buSzPts val="2400"/>
              <a:buFont typeface="Calibri"/>
              <a:buChar char="●"/>
            </a:pPr>
            <a:r>
              <a:rPr lang="en" sz="3200">
                <a:latin typeface="Calibri"/>
                <a:ea typeface="Calibri"/>
                <a:cs typeface="Calibri"/>
                <a:sym typeface="Calibri"/>
              </a:rPr>
              <a:t>Top 150 highest risk reasonably balanced between black and white individuals</a:t>
            </a:r>
            <a:br>
              <a:rPr lang="en" sz="3200">
                <a:latin typeface="Calibri"/>
                <a:ea typeface="Calibri"/>
                <a:cs typeface="Calibri"/>
                <a:sym typeface="Calibri"/>
              </a:rPr>
            </a:br>
            <a:endParaRPr sz="3200">
              <a:latin typeface="Calibri"/>
              <a:ea typeface="Calibri"/>
              <a:cs typeface="Calibri"/>
              <a:sym typeface="Calibri"/>
            </a:endParaRPr>
          </a:p>
          <a:p>
            <a:pPr marL="609585" indent="-507987" defTabSz="1219170">
              <a:buSzPts val="2400"/>
              <a:buFont typeface="Calibri"/>
              <a:buChar char="●"/>
            </a:pPr>
            <a:r>
              <a:rPr lang="en" sz="3200">
                <a:latin typeface="Calibri"/>
                <a:ea typeface="Calibri"/>
                <a:cs typeface="Calibri"/>
                <a:sym typeface="Calibri"/>
              </a:rPr>
              <a:t>However, hispanic and unknown race/ethnicity groups very underrepresented</a:t>
            </a:r>
            <a:endParaRPr sz="3200">
              <a:latin typeface="Calibri"/>
              <a:ea typeface="Calibri"/>
              <a:cs typeface="Calibri"/>
              <a:sym typeface="Calibri"/>
            </a:endParaRPr>
          </a:p>
        </p:txBody>
      </p:sp>
    </p:spTree>
    <p:extLst>
      <p:ext uri="{BB962C8B-B14F-4D97-AF65-F5344CB8AC3E}">
        <p14:creationId xmlns:p14="http://schemas.microsoft.com/office/powerpoint/2010/main" val="20156021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18"/>
          <p:cNvSpPr/>
          <p:nvPr/>
        </p:nvSpPr>
        <p:spPr>
          <a:xfrm>
            <a:off x="7310500" y="3567633"/>
            <a:ext cx="3419600" cy="2749200"/>
          </a:xfrm>
          <a:prstGeom prst="rect">
            <a:avLst/>
          </a:prstGeom>
          <a:noFill/>
          <a:ln w="2857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
        <p:nvSpPr>
          <p:cNvPr id="127" name="Google Shape;127;p18"/>
          <p:cNvSpPr/>
          <p:nvPr/>
        </p:nvSpPr>
        <p:spPr>
          <a:xfrm>
            <a:off x="1300933" y="1357433"/>
            <a:ext cx="862400" cy="4454000"/>
          </a:xfrm>
          <a:prstGeom prst="rect">
            <a:avLst/>
          </a:prstGeom>
          <a:solidFill>
            <a:srgbClr val="8C613C"/>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
        <p:nvSpPr>
          <p:cNvPr id="128" name="Google Shape;128;p18"/>
          <p:cNvSpPr/>
          <p:nvPr/>
        </p:nvSpPr>
        <p:spPr>
          <a:xfrm>
            <a:off x="2316933" y="1357433"/>
            <a:ext cx="862400" cy="4454000"/>
          </a:xfrm>
          <a:prstGeom prst="rect">
            <a:avLst/>
          </a:prstGeom>
          <a:solidFill>
            <a:srgbClr val="EE854A"/>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
        <p:nvSpPr>
          <p:cNvPr id="129" name="Google Shape;129;p18"/>
          <p:cNvSpPr/>
          <p:nvPr/>
        </p:nvSpPr>
        <p:spPr>
          <a:xfrm>
            <a:off x="3332933" y="1357433"/>
            <a:ext cx="862400" cy="4454000"/>
          </a:xfrm>
          <a:prstGeom prst="rect">
            <a:avLst/>
          </a:prstGeom>
          <a:solidFill>
            <a:srgbClr val="D5BB67"/>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cxnSp>
        <p:nvCxnSpPr>
          <p:cNvPr id="130" name="Google Shape;130;p18"/>
          <p:cNvCxnSpPr/>
          <p:nvPr/>
        </p:nvCxnSpPr>
        <p:spPr>
          <a:xfrm>
            <a:off x="876700" y="1442300"/>
            <a:ext cx="56400" cy="4397600"/>
          </a:xfrm>
          <a:prstGeom prst="straightConnector1">
            <a:avLst/>
          </a:prstGeom>
          <a:noFill/>
          <a:ln w="28575" cap="flat" cmpd="sng">
            <a:solidFill>
              <a:srgbClr val="000000"/>
            </a:solidFill>
            <a:prstDash val="solid"/>
            <a:round/>
            <a:headEnd type="none" w="med" len="med"/>
            <a:tailEnd type="triangle" w="med" len="med"/>
          </a:ln>
        </p:spPr>
      </p:cxnSp>
      <p:cxnSp>
        <p:nvCxnSpPr>
          <p:cNvPr id="131" name="Google Shape;131;p18"/>
          <p:cNvCxnSpPr/>
          <p:nvPr/>
        </p:nvCxnSpPr>
        <p:spPr>
          <a:xfrm flipH="1">
            <a:off x="1018100" y="3125000"/>
            <a:ext cx="3832000" cy="42400"/>
          </a:xfrm>
          <a:prstGeom prst="straightConnector1">
            <a:avLst/>
          </a:prstGeom>
          <a:noFill/>
          <a:ln w="28575" cap="flat" cmpd="sng">
            <a:solidFill>
              <a:srgbClr val="000000"/>
            </a:solidFill>
            <a:prstDash val="dash"/>
            <a:round/>
            <a:headEnd type="none" w="med" len="med"/>
            <a:tailEnd type="none" w="med" len="med"/>
          </a:ln>
        </p:spPr>
      </p:cxnSp>
      <p:sp>
        <p:nvSpPr>
          <p:cNvPr id="132" name="Google Shape;132;p18"/>
          <p:cNvSpPr txBox="1"/>
          <p:nvPr/>
        </p:nvSpPr>
        <p:spPr>
          <a:xfrm rot="-5400000">
            <a:off x="-1496100" y="3181500"/>
            <a:ext cx="4213600" cy="532000"/>
          </a:xfrm>
          <a:prstGeom prst="rect">
            <a:avLst/>
          </a:prstGeom>
          <a:noFill/>
          <a:ln>
            <a:noFill/>
          </a:ln>
        </p:spPr>
        <p:txBody>
          <a:bodyPr spcFirstLastPara="1" wrap="square" lIns="121900" tIns="121900" rIns="121900" bIns="121900" anchor="t" anchorCtr="0">
            <a:noAutofit/>
          </a:bodyPr>
          <a:lstStyle/>
          <a:p>
            <a:pPr algn="ctr" defTabSz="1219170"/>
            <a:r>
              <a:rPr lang="en" sz="2667">
                <a:latin typeface="Calibri"/>
                <a:ea typeface="Calibri"/>
                <a:cs typeface="Calibri"/>
                <a:sym typeface="Calibri"/>
              </a:rPr>
              <a:t>Lower Scores / Higher Recall</a:t>
            </a:r>
            <a:endParaRPr sz="2667">
              <a:latin typeface="Calibri"/>
              <a:ea typeface="Calibri"/>
              <a:cs typeface="Calibri"/>
              <a:sym typeface="Calibri"/>
            </a:endParaRPr>
          </a:p>
        </p:txBody>
      </p:sp>
      <p:sp>
        <p:nvSpPr>
          <p:cNvPr id="133" name="Google Shape;133;p18"/>
          <p:cNvSpPr txBox="1"/>
          <p:nvPr/>
        </p:nvSpPr>
        <p:spPr>
          <a:xfrm>
            <a:off x="1300933" y="921433"/>
            <a:ext cx="862400" cy="579600"/>
          </a:xfrm>
          <a:prstGeom prst="rect">
            <a:avLst/>
          </a:prstGeom>
          <a:noFill/>
          <a:ln>
            <a:noFill/>
          </a:ln>
        </p:spPr>
        <p:txBody>
          <a:bodyPr spcFirstLastPara="1" wrap="square" lIns="121900" tIns="121900" rIns="121900" bIns="121900" anchor="t" anchorCtr="0">
            <a:noAutofit/>
          </a:bodyPr>
          <a:lstStyle/>
          <a:p>
            <a:pPr algn="ctr" defTabSz="1219170"/>
            <a:r>
              <a:rPr lang="en" sz="1867">
                <a:latin typeface="Calibri"/>
                <a:ea typeface="Calibri"/>
                <a:cs typeface="Calibri"/>
                <a:sym typeface="Calibri"/>
              </a:rPr>
              <a:t>White</a:t>
            </a:r>
            <a:endParaRPr sz="1867">
              <a:latin typeface="Calibri"/>
              <a:ea typeface="Calibri"/>
              <a:cs typeface="Calibri"/>
              <a:sym typeface="Calibri"/>
            </a:endParaRPr>
          </a:p>
        </p:txBody>
      </p:sp>
      <p:sp>
        <p:nvSpPr>
          <p:cNvPr id="134" name="Google Shape;134;p18"/>
          <p:cNvSpPr txBox="1"/>
          <p:nvPr/>
        </p:nvSpPr>
        <p:spPr>
          <a:xfrm>
            <a:off x="2319004" y="921433"/>
            <a:ext cx="862400" cy="579600"/>
          </a:xfrm>
          <a:prstGeom prst="rect">
            <a:avLst/>
          </a:prstGeom>
          <a:noFill/>
          <a:ln>
            <a:noFill/>
          </a:ln>
        </p:spPr>
        <p:txBody>
          <a:bodyPr spcFirstLastPara="1" wrap="square" lIns="121900" tIns="121900" rIns="121900" bIns="121900" anchor="t" anchorCtr="0">
            <a:noAutofit/>
          </a:bodyPr>
          <a:lstStyle/>
          <a:p>
            <a:pPr algn="ctr" defTabSz="1219170"/>
            <a:r>
              <a:rPr lang="en" sz="1867">
                <a:latin typeface="Calibri"/>
                <a:ea typeface="Calibri"/>
                <a:cs typeface="Calibri"/>
                <a:sym typeface="Calibri"/>
              </a:rPr>
              <a:t>Black</a:t>
            </a:r>
            <a:endParaRPr sz="1867">
              <a:latin typeface="Calibri"/>
              <a:ea typeface="Calibri"/>
              <a:cs typeface="Calibri"/>
              <a:sym typeface="Calibri"/>
            </a:endParaRPr>
          </a:p>
        </p:txBody>
      </p:sp>
      <p:sp>
        <p:nvSpPr>
          <p:cNvPr id="135" name="Google Shape;135;p18"/>
          <p:cNvSpPr txBox="1"/>
          <p:nvPr/>
        </p:nvSpPr>
        <p:spPr>
          <a:xfrm>
            <a:off x="3223953" y="921433"/>
            <a:ext cx="1088800" cy="579600"/>
          </a:xfrm>
          <a:prstGeom prst="rect">
            <a:avLst/>
          </a:prstGeom>
          <a:noFill/>
          <a:ln>
            <a:noFill/>
          </a:ln>
        </p:spPr>
        <p:txBody>
          <a:bodyPr spcFirstLastPara="1" wrap="square" lIns="121900" tIns="121900" rIns="121900" bIns="121900" anchor="t" anchorCtr="0">
            <a:noAutofit/>
          </a:bodyPr>
          <a:lstStyle/>
          <a:p>
            <a:pPr algn="ctr" defTabSz="1219170"/>
            <a:r>
              <a:rPr lang="en" sz="1867">
                <a:latin typeface="Calibri"/>
                <a:ea typeface="Calibri"/>
                <a:cs typeface="Calibri"/>
                <a:sym typeface="Calibri"/>
              </a:rPr>
              <a:t>Hispanic</a:t>
            </a:r>
            <a:endParaRPr sz="1867">
              <a:latin typeface="Calibri"/>
              <a:ea typeface="Calibri"/>
              <a:cs typeface="Calibri"/>
              <a:sym typeface="Calibri"/>
            </a:endParaRPr>
          </a:p>
        </p:txBody>
      </p:sp>
      <p:sp>
        <p:nvSpPr>
          <p:cNvPr id="136" name="Google Shape;136;p18"/>
          <p:cNvSpPr txBox="1"/>
          <p:nvPr/>
        </p:nvSpPr>
        <p:spPr>
          <a:xfrm>
            <a:off x="254533" y="53933"/>
            <a:ext cx="11694000" cy="1018000"/>
          </a:xfrm>
          <a:prstGeom prst="rect">
            <a:avLst/>
          </a:prstGeom>
          <a:noFill/>
          <a:ln>
            <a:noFill/>
          </a:ln>
        </p:spPr>
        <p:txBody>
          <a:bodyPr spcFirstLastPara="1" wrap="square" lIns="121900" tIns="121900" rIns="121900" bIns="121900" anchor="t" anchorCtr="0">
            <a:noAutofit/>
          </a:bodyPr>
          <a:lstStyle/>
          <a:p>
            <a:pPr defTabSz="1219170"/>
            <a:r>
              <a:rPr lang="en" sz="4267">
                <a:latin typeface="Calibri"/>
                <a:ea typeface="Calibri"/>
                <a:cs typeface="Calibri"/>
                <a:sym typeface="Calibri"/>
              </a:rPr>
              <a:t>Mitigating Disparities</a:t>
            </a:r>
            <a:endParaRPr sz="4267">
              <a:latin typeface="Calibri"/>
              <a:ea typeface="Calibri"/>
              <a:cs typeface="Calibri"/>
              <a:sym typeface="Calibri"/>
            </a:endParaRPr>
          </a:p>
        </p:txBody>
      </p:sp>
      <p:cxnSp>
        <p:nvCxnSpPr>
          <p:cNvPr id="137" name="Google Shape;137;p18"/>
          <p:cNvCxnSpPr/>
          <p:nvPr/>
        </p:nvCxnSpPr>
        <p:spPr>
          <a:xfrm>
            <a:off x="7955167" y="919200"/>
            <a:ext cx="0" cy="1781600"/>
          </a:xfrm>
          <a:prstGeom prst="straightConnector1">
            <a:avLst/>
          </a:prstGeom>
          <a:noFill/>
          <a:ln w="19050" cap="flat" cmpd="sng">
            <a:solidFill>
              <a:srgbClr val="000000"/>
            </a:solidFill>
            <a:prstDash val="solid"/>
            <a:round/>
            <a:headEnd type="none" w="med" len="med"/>
            <a:tailEnd type="none" w="med" len="med"/>
          </a:ln>
        </p:spPr>
      </p:cxnSp>
      <p:cxnSp>
        <p:nvCxnSpPr>
          <p:cNvPr id="138" name="Google Shape;138;p18"/>
          <p:cNvCxnSpPr/>
          <p:nvPr/>
        </p:nvCxnSpPr>
        <p:spPr>
          <a:xfrm>
            <a:off x="7955167" y="2686733"/>
            <a:ext cx="2234000" cy="0"/>
          </a:xfrm>
          <a:prstGeom prst="straightConnector1">
            <a:avLst/>
          </a:prstGeom>
          <a:noFill/>
          <a:ln w="19050" cap="flat" cmpd="sng">
            <a:solidFill>
              <a:srgbClr val="000000"/>
            </a:solidFill>
            <a:prstDash val="solid"/>
            <a:round/>
            <a:headEnd type="none" w="med" len="med"/>
            <a:tailEnd type="none" w="med" len="med"/>
          </a:ln>
        </p:spPr>
      </p:cxnSp>
      <p:sp>
        <p:nvSpPr>
          <p:cNvPr id="139" name="Google Shape;139;p18"/>
          <p:cNvSpPr/>
          <p:nvPr/>
        </p:nvSpPr>
        <p:spPr>
          <a:xfrm>
            <a:off x="8299800" y="1496333"/>
            <a:ext cx="320000" cy="1190400"/>
          </a:xfrm>
          <a:prstGeom prst="rect">
            <a:avLst/>
          </a:prstGeom>
          <a:solidFill>
            <a:srgbClr val="8C613C"/>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
        <p:nvSpPr>
          <p:cNvPr id="140" name="Google Shape;140;p18"/>
          <p:cNvSpPr/>
          <p:nvPr/>
        </p:nvSpPr>
        <p:spPr>
          <a:xfrm>
            <a:off x="8879551" y="1371700"/>
            <a:ext cx="320000" cy="1315200"/>
          </a:xfrm>
          <a:prstGeom prst="rect">
            <a:avLst/>
          </a:prstGeom>
          <a:solidFill>
            <a:srgbClr val="EE854A"/>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
        <p:nvSpPr>
          <p:cNvPr id="141" name="Google Shape;141;p18"/>
          <p:cNvSpPr/>
          <p:nvPr/>
        </p:nvSpPr>
        <p:spPr>
          <a:xfrm>
            <a:off x="9459300" y="1920433"/>
            <a:ext cx="320000" cy="766400"/>
          </a:xfrm>
          <a:prstGeom prst="rect">
            <a:avLst/>
          </a:prstGeom>
          <a:solidFill>
            <a:srgbClr val="D5BB67"/>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
        <p:nvSpPr>
          <p:cNvPr id="142" name="Google Shape;142;p18"/>
          <p:cNvSpPr txBox="1"/>
          <p:nvPr/>
        </p:nvSpPr>
        <p:spPr>
          <a:xfrm rot="-5400000">
            <a:off x="7273767" y="1334800"/>
            <a:ext cx="1159600" cy="950400"/>
          </a:xfrm>
          <a:prstGeom prst="rect">
            <a:avLst/>
          </a:prstGeom>
          <a:noFill/>
          <a:ln>
            <a:noFill/>
          </a:ln>
        </p:spPr>
        <p:txBody>
          <a:bodyPr spcFirstLastPara="1" wrap="square" lIns="121900" tIns="121900" rIns="121900" bIns="121900" anchor="t" anchorCtr="0">
            <a:noAutofit/>
          </a:bodyPr>
          <a:lstStyle/>
          <a:p>
            <a:pPr defTabSz="1219170"/>
            <a:r>
              <a:rPr lang="en" sz="2667">
                <a:latin typeface="Calibri"/>
                <a:ea typeface="Calibri"/>
                <a:cs typeface="Calibri"/>
                <a:sym typeface="Calibri"/>
              </a:rPr>
              <a:t>Recall</a:t>
            </a:r>
            <a:endParaRPr sz="2667">
              <a:latin typeface="Calibri"/>
              <a:ea typeface="Calibri"/>
              <a:cs typeface="Calibri"/>
              <a:sym typeface="Calibri"/>
            </a:endParaRPr>
          </a:p>
        </p:txBody>
      </p:sp>
      <p:sp>
        <p:nvSpPr>
          <p:cNvPr id="143" name="Google Shape;143;p18"/>
          <p:cNvSpPr txBox="1"/>
          <p:nvPr/>
        </p:nvSpPr>
        <p:spPr>
          <a:xfrm>
            <a:off x="7760367" y="257233"/>
            <a:ext cx="2969600" cy="579600"/>
          </a:xfrm>
          <a:prstGeom prst="rect">
            <a:avLst/>
          </a:prstGeom>
          <a:noFill/>
          <a:ln>
            <a:noFill/>
          </a:ln>
        </p:spPr>
        <p:txBody>
          <a:bodyPr spcFirstLastPara="1" wrap="square" lIns="121900" tIns="121900" rIns="121900" bIns="121900" anchor="t" anchorCtr="0">
            <a:noAutofit/>
          </a:bodyPr>
          <a:lstStyle/>
          <a:p>
            <a:pPr algn="ctr" defTabSz="1219170"/>
            <a:r>
              <a:rPr lang="en" sz="2667">
                <a:latin typeface="Calibri"/>
                <a:ea typeface="Calibri"/>
                <a:cs typeface="Calibri"/>
                <a:sym typeface="Calibri"/>
              </a:rPr>
              <a:t>Single Threshold</a:t>
            </a:r>
            <a:endParaRPr sz="2667">
              <a:latin typeface="Calibri"/>
              <a:ea typeface="Calibri"/>
              <a:cs typeface="Calibri"/>
              <a:sym typeface="Calibri"/>
            </a:endParaRPr>
          </a:p>
        </p:txBody>
      </p:sp>
      <p:sp>
        <p:nvSpPr>
          <p:cNvPr id="144" name="Google Shape;144;p18"/>
          <p:cNvSpPr/>
          <p:nvPr/>
        </p:nvSpPr>
        <p:spPr>
          <a:xfrm>
            <a:off x="7310500" y="214833"/>
            <a:ext cx="3419600" cy="2749200"/>
          </a:xfrm>
          <a:prstGeom prst="rect">
            <a:avLst/>
          </a:prstGeom>
          <a:noFill/>
          <a:ln w="28575" cap="flat" cmpd="sng">
            <a:solidFill>
              <a:srgbClr val="000000"/>
            </a:solidFill>
            <a:prstDash val="dash"/>
            <a:round/>
            <a:headEnd type="none" w="sm" len="sm"/>
            <a:tailEnd type="none" w="sm" len="sm"/>
          </a:ln>
        </p:spPr>
        <p:txBody>
          <a:bodyPr spcFirstLastPara="1" wrap="square" lIns="121900" tIns="121900" rIns="121900" bIns="121900" anchor="ctr" anchorCtr="0">
            <a:noAutofit/>
          </a:bodyPr>
          <a:lstStyle/>
          <a:p>
            <a:pPr defTabSz="1219170"/>
            <a:endParaRPr sz="1867"/>
          </a:p>
        </p:txBody>
      </p:sp>
      <p:cxnSp>
        <p:nvCxnSpPr>
          <p:cNvPr id="145" name="Google Shape;145;p18"/>
          <p:cNvCxnSpPr>
            <a:endCxn id="144" idx="1"/>
          </p:cNvCxnSpPr>
          <p:nvPr/>
        </p:nvCxnSpPr>
        <p:spPr>
          <a:xfrm rot="10800000" flipH="1">
            <a:off x="4836100" y="1589433"/>
            <a:ext cx="2474400" cy="1529200"/>
          </a:xfrm>
          <a:prstGeom prst="straightConnector1">
            <a:avLst/>
          </a:prstGeom>
          <a:noFill/>
          <a:ln w="28575" cap="flat" cmpd="sng">
            <a:solidFill>
              <a:srgbClr val="000000"/>
            </a:solidFill>
            <a:prstDash val="dash"/>
            <a:round/>
            <a:headEnd type="none" w="med" len="med"/>
            <a:tailEnd type="none" w="med" len="med"/>
          </a:ln>
        </p:spPr>
      </p:cxnSp>
      <p:cxnSp>
        <p:nvCxnSpPr>
          <p:cNvPr id="146" name="Google Shape;146;p18"/>
          <p:cNvCxnSpPr/>
          <p:nvPr/>
        </p:nvCxnSpPr>
        <p:spPr>
          <a:xfrm>
            <a:off x="7955167" y="4272000"/>
            <a:ext cx="0" cy="1781600"/>
          </a:xfrm>
          <a:prstGeom prst="straightConnector1">
            <a:avLst/>
          </a:prstGeom>
          <a:noFill/>
          <a:ln w="19050" cap="flat" cmpd="sng">
            <a:solidFill>
              <a:srgbClr val="000000"/>
            </a:solidFill>
            <a:prstDash val="solid"/>
            <a:round/>
            <a:headEnd type="none" w="med" len="med"/>
            <a:tailEnd type="none" w="med" len="med"/>
          </a:ln>
        </p:spPr>
      </p:cxnSp>
      <p:cxnSp>
        <p:nvCxnSpPr>
          <p:cNvPr id="147" name="Google Shape;147;p18"/>
          <p:cNvCxnSpPr/>
          <p:nvPr/>
        </p:nvCxnSpPr>
        <p:spPr>
          <a:xfrm>
            <a:off x="7955167" y="6039533"/>
            <a:ext cx="2234000" cy="0"/>
          </a:xfrm>
          <a:prstGeom prst="straightConnector1">
            <a:avLst/>
          </a:prstGeom>
          <a:noFill/>
          <a:ln w="19050" cap="flat" cmpd="sng">
            <a:solidFill>
              <a:srgbClr val="000000"/>
            </a:solidFill>
            <a:prstDash val="solid"/>
            <a:round/>
            <a:headEnd type="none" w="med" len="med"/>
            <a:tailEnd type="none" w="med" len="med"/>
          </a:ln>
        </p:spPr>
      </p:cxnSp>
      <p:sp>
        <p:nvSpPr>
          <p:cNvPr id="148" name="Google Shape;148;p18"/>
          <p:cNvSpPr/>
          <p:nvPr/>
        </p:nvSpPr>
        <p:spPr>
          <a:xfrm>
            <a:off x="8299800" y="5021533"/>
            <a:ext cx="320000" cy="1018000"/>
          </a:xfrm>
          <a:prstGeom prst="rect">
            <a:avLst/>
          </a:prstGeom>
          <a:solidFill>
            <a:srgbClr val="8C613C"/>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
        <p:nvSpPr>
          <p:cNvPr id="149" name="Google Shape;149;p18"/>
          <p:cNvSpPr/>
          <p:nvPr/>
        </p:nvSpPr>
        <p:spPr>
          <a:xfrm>
            <a:off x="8879567" y="5021700"/>
            <a:ext cx="320000" cy="1018000"/>
          </a:xfrm>
          <a:prstGeom prst="rect">
            <a:avLst/>
          </a:prstGeom>
          <a:solidFill>
            <a:srgbClr val="EE854A"/>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
        <p:nvSpPr>
          <p:cNvPr id="150" name="Google Shape;150;p18"/>
          <p:cNvSpPr/>
          <p:nvPr/>
        </p:nvSpPr>
        <p:spPr>
          <a:xfrm>
            <a:off x="9459300" y="5021633"/>
            <a:ext cx="320000" cy="1018000"/>
          </a:xfrm>
          <a:prstGeom prst="rect">
            <a:avLst/>
          </a:prstGeom>
          <a:solidFill>
            <a:srgbClr val="D5BB67"/>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
        <p:nvSpPr>
          <p:cNvPr id="151" name="Google Shape;151;p18"/>
          <p:cNvSpPr txBox="1"/>
          <p:nvPr/>
        </p:nvSpPr>
        <p:spPr>
          <a:xfrm rot="-5400000">
            <a:off x="7273767" y="4687600"/>
            <a:ext cx="1159600" cy="950400"/>
          </a:xfrm>
          <a:prstGeom prst="rect">
            <a:avLst/>
          </a:prstGeom>
          <a:noFill/>
          <a:ln>
            <a:noFill/>
          </a:ln>
        </p:spPr>
        <p:txBody>
          <a:bodyPr spcFirstLastPara="1" wrap="square" lIns="121900" tIns="121900" rIns="121900" bIns="121900" anchor="t" anchorCtr="0">
            <a:noAutofit/>
          </a:bodyPr>
          <a:lstStyle/>
          <a:p>
            <a:pPr defTabSz="1219170"/>
            <a:r>
              <a:rPr lang="en" sz="2667">
                <a:latin typeface="Calibri"/>
                <a:ea typeface="Calibri"/>
                <a:cs typeface="Calibri"/>
                <a:sym typeface="Calibri"/>
              </a:rPr>
              <a:t>Recall</a:t>
            </a:r>
            <a:endParaRPr sz="2667">
              <a:latin typeface="Calibri"/>
              <a:ea typeface="Calibri"/>
              <a:cs typeface="Calibri"/>
              <a:sym typeface="Calibri"/>
            </a:endParaRPr>
          </a:p>
        </p:txBody>
      </p:sp>
      <p:sp>
        <p:nvSpPr>
          <p:cNvPr id="152" name="Google Shape;152;p18"/>
          <p:cNvSpPr txBox="1"/>
          <p:nvPr/>
        </p:nvSpPr>
        <p:spPr>
          <a:xfrm>
            <a:off x="7760367" y="3610033"/>
            <a:ext cx="2969600" cy="579600"/>
          </a:xfrm>
          <a:prstGeom prst="rect">
            <a:avLst/>
          </a:prstGeom>
          <a:noFill/>
          <a:ln>
            <a:noFill/>
          </a:ln>
        </p:spPr>
        <p:txBody>
          <a:bodyPr spcFirstLastPara="1" wrap="square" lIns="121900" tIns="121900" rIns="121900" bIns="121900" anchor="t" anchorCtr="0">
            <a:noAutofit/>
          </a:bodyPr>
          <a:lstStyle/>
          <a:p>
            <a:pPr algn="ctr" defTabSz="1219170"/>
            <a:r>
              <a:rPr lang="en" sz="2667">
                <a:latin typeface="Calibri"/>
                <a:ea typeface="Calibri"/>
                <a:cs typeface="Calibri"/>
                <a:sym typeface="Calibri"/>
              </a:rPr>
              <a:t>Group Thresholds</a:t>
            </a:r>
            <a:endParaRPr sz="2667">
              <a:latin typeface="Calibri"/>
              <a:ea typeface="Calibri"/>
              <a:cs typeface="Calibri"/>
              <a:sym typeface="Calibri"/>
            </a:endParaRPr>
          </a:p>
        </p:txBody>
      </p:sp>
      <p:sp>
        <p:nvSpPr>
          <p:cNvPr id="153" name="Google Shape;153;p18"/>
          <p:cNvSpPr/>
          <p:nvPr/>
        </p:nvSpPr>
        <p:spPr>
          <a:xfrm>
            <a:off x="8724500" y="3019833"/>
            <a:ext cx="734800" cy="486400"/>
          </a:xfrm>
          <a:prstGeom prst="downArrow">
            <a:avLst>
              <a:gd name="adj1" fmla="val 50000"/>
              <a:gd name="adj2" fmla="val 50000"/>
            </a:avLst>
          </a:prstGeom>
          <a:solidFill>
            <a:srgbClr val="8064A2"/>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cxnSp>
        <p:nvCxnSpPr>
          <p:cNvPr id="154" name="Google Shape;154;p18"/>
          <p:cNvCxnSpPr/>
          <p:nvPr/>
        </p:nvCxnSpPr>
        <p:spPr>
          <a:xfrm rot="10800000" flipH="1">
            <a:off x="1223133" y="2779567"/>
            <a:ext cx="1018000" cy="14000"/>
          </a:xfrm>
          <a:prstGeom prst="straightConnector1">
            <a:avLst/>
          </a:prstGeom>
          <a:noFill/>
          <a:ln w="28575" cap="flat" cmpd="sng">
            <a:solidFill>
              <a:srgbClr val="000000"/>
            </a:solidFill>
            <a:prstDash val="solid"/>
            <a:round/>
            <a:headEnd type="none" w="med" len="med"/>
            <a:tailEnd type="none" w="med" len="med"/>
          </a:ln>
        </p:spPr>
      </p:cxnSp>
      <p:cxnSp>
        <p:nvCxnSpPr>
          <p:cNvPr id="155" name="Google Shape;155;p18"/>
          <p:cNvCxnSpPr/>
          <p:nvPr/>
        </p:nvCxnSpPr>
        <p:spPr>
          <a:xfrm rot="10800000" flipH="1">
            <a:off x="2239133" y="2679733"/>
            <a:ext cx="1018000" cy="14000"/>
          </a:xfrm>
          <a:prstGeom prst="straightConnector1">
            <a:avLst/>
          </a:prstGeom>
          <a:noFill/>
          <a:ln w="28575" cap="flat" cmpd="sng">
            <a:solidFill>
              <a:srgbClr val="000000"/>
            </a:solidFill>
            <a:prstDash val="solid"/>
            <a:round/>
            <a:headEnd type="none" w="med" len="med"/>
            <a:tailEnd type="none" w="med" len="med"/>
          </a:ln>
        </p:spPr>
      </p:cxnSp>
      <p:cxnSp>
        <p:nvCxnSpPr>
          <p:cNvPr id="156" name="Google Shape;156;p18"/>
          <p:cNvCxnSpPr/>
          <p:nvPr/>
        </p:nvCxnSpPr>
        <p:spPr>
          <a:xfrm rot="10800000" flipH="1">
            <a:off x="3273753" y="3634100"/>
            <a:ext cx="1018000" cy="14000"/>
          </a:xfrm>
          <a:prstGeom prst="straightConnector1">
            <a:avLst/>
          </a:prstGeom>
          <a:noFill/>
          <a:ln w="28575" cap="flat" cmpd="sng">
            <a:solidFill>
              <a:srgbClr val="000000"/>
            </a:solidFill>
            <a:prstDash val="solid"/>
            <a:round/>
            <a:headEnd type="none" w="med" len="med"/>
            <a:tailEnd type="none" w="med" len="med"/>
          </a:ln>
        </p:spPr>
      </p:cxnSp>
      <p:cxnSp>
        <p:nvCxnSpPr>
          <p:cNvPr id="157" name="Google Shape;157;p18"/>
          <p:cNvCxnSpPr>
            <a:endCxn id="126" idx="1"/>
          </p:cNvCxnSpPr>
          <p:nvPr/>
        </p:nvCxnSpPr>
        <p:spPr>
          <a:xfrm>
            <a:off x="4280100" y="3629433"/>
            <a:ext cx="3030400" cy="1312800"/>
          </a:xfrm>
          <a:prstGeom prst="straightConnector1">
            <a:avLst/>
          </a:prstGeom>
          <a:noFill/>
          <a:ln w="28575" cap="flat" cmpd="sng">
            <a:solidFill>
              <a:srgbClr val="000000"/>
            </a:solidFill>
            <a:prstDash val="solid"/>
            <a:round/>
            <a:headEnd type="none" w="med" len="med"/>
            <a:tailEnd type="none" w="med" len="med"/>
          </a:ln>
        </p:spPr>
      </p:cxnSp>
      <p:sp>
        <p:nvSpPr>
          <p:cNvPr id="158" name="Google Shape;158;p18"/>
          <p:cNvSpPr/>
          <p:nvPr/>
        </p:nvSpPr>
        <p:spPr>
          <a:xfrm>
            <a:off x="3604553" y="3185800"/>
            <a:ext cx="320000" cy="424400"/>
          </a:xfrm>
          <a:prstGeom prst="downArrow">
            <a:avLst>
              <a:gd name="adj1" fmla="val 50000"/>
              <a:gd name="adj2" fmla="val 50000"/>
            </a:avLst>
          </a:prstGeom>
          <a:solidFill>
            <a:srgbClr val="8064A2"/>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
        <p:nvSpPr>
          <p:cNvPr id="159" name="Google Shape;159;p18"/>
          <p:cNvSpPr/>
          <p:nvPr/>
        </p:nvSpPr>
        <p:spPr>
          <a:xfrm rot="10800000">
            <a:off x="2588133" y="2722793"/>
            <a:ext cx="320000" cy="367200"/>
          </a:xfrm>
          <a:prstGeom prst="downArrow">
            <a:avLst>
              <a:gd name="adj1" fmla="val 50000"/>
              <a:gd name="adj2" fmla="val 50000"/>
            </a:avLst>
          </a:prstGeom>
          <a:solidFill>
            <a:srgbClr val="8064A2"/>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
        <p:nvSpPr>
          <p:cNvPr id="160" name="Google Shape;160;p18"/>
          <p:cNvSpPr/>
          <p:nvPr/>
        </p:nvSpPr>
        <p:spPr>
          <a:xfrm rot="10800000">
            <a:off x="1558267" y="2807547"/>
            <a:ext cx="320000" cy="296800"/>
          </a:xfrm>
          <a:prstGeom prst="downArrow">
            <a:avLst>
              <a:gd name="adj1" fmla="val 50000"/>
              <a:gd name="adj2" fmla="val 50000"/>
            </a:avLst>
          </a:prstGeom>
          <a:solidFill>
            <a:srgbClr val="8064A2"/>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Tree>
    <p:extLst>
      <p:ext uri="{BB962C8B-B14F-4D97-AF65-F5344CB8AC3E}">
        <p14:creationId xmlns:p14="http://schemas.microsoft.com/office/powerpoint/2010/main" val="12398215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2EBB6D-8745-0F45-AAA5-826B2F378AFA}"/>
              </a:ext>
            </a:extLst>
          </p:cNvPr>
          <p:cNvSpPr>
            <a:spLocks noGrp="1"/>
          </p:cNvSpPr>
          <p:nvPr>
            <p:ph type="title"/>
          </p:nvPr>
        </p:nvSpPr>
        <p:spPr/>
        <p:txBody>
          <a:bodyPr/>
          <a:lstStyle/>
          <a:p>
            <a:r>
              <a:rPr lang="en-US" dirty="0"/>
              <a:t>Equality of Predictions vs Underlying Disparities</a:t>
            </a:r>
          </a:p>
        </p:txBody>
      </p:sp>
      <p:sp>
        <p:nvSpPr>
          <p:cNvPr id="4" name="Text Placeholder 3">
            <a:extLst>
              <a:ext uri="{FF2B5EF4-FFF2-40B4-BE49-F238E27FC236}">
                <a16:creationId xmlns:a16="http://schemas.microsoft.com/office/drawing/2014/main" id="{6ADC1676-C693-8548-A62A-1E5765555E9D}"/>
              </a:ext>
            </a:extLst>
          </p:cNvPr>
          <p:cNvSpPr>
            <a:spLocks noGrp="1"/>
          </p:cNvSpPr>
          <p:nvPr>
            <p:ph type="body" idx="1"/>
          </p:nvPr>
        </p:nvSpPr>
        <p:spPr/>
        <p:txBody>
          <a:bodyPr/>
          <a:lstStyle/>
          <a:p>
            <a:endParaRPr lang="en-US" dirty="0"/>
          </a:p>
        </p:txBody>
      </p:sp>
      <p:pic>
        <p:nvPicPr>
          <p:cNvPr id="5" name="Picture 4">
            <a:extLst>
              <a:ext uri="{FF2B5EF4-FFF2-40B4-BE49-F238E27FC236}">
                <a16:creationId xmlns:a16="http://schemas.microsoft.com/office/drawing/2014/main" id="{BFAC8F7F-8468-6B4B-A182-4789A5D7C080}"/>
              </a:ext>
            </a:extLst>
          </p:cNvPr>
          <p:cNvPicPr>
            <a:picLocks noChangeAspect="1"/>
          </p:cNvPicPr>
          <p:nvPr/>
        </p:nvPicPr>
        <p:blipFill>
          <a:blip r:embed="rId2"/>
          <a:stretch>
            <a:fillRect/>
          </a:stretch>
        </p:blipFill>
        <p:spPr>
          <a:xfrm>
            <a:off x="2344657" y="1353807"/>
            <a:ext cx="7212980" cy="4882632"/>
          </a:xfrm>
          <a:prstGeom prst="rect">
            <a:avLst/>
          </a:prstGeom>
        </p:spPr>
      </p:pic>
      <p:sp>
        <p:nvSpPr>
          <p:cNvPr id="8" name="Right Brace 7">
            <a:extLst>
              <a:ext uri="{FF2B5EF4-FFF2-40B4-BE49-F238E27FC236}">
                <a16:creationId xmlns:a16="http://schemas.microsoft.com/office/drawing/2014/main" id="{91BF3308-A82C-7B4C-BCE1-FC66CE5E5C41}"/>
              </a:ext>
            </a:extLst>
          </p:cNvPr>
          <p:cNvSpPr/>
          <p:nvPr/>
        </p:nvSpPr>
        <p:spPr>
          <a:xfrm>
            <a:off x="8552329" y="2944905"/>
            <a:ext cx="457200" cy="1411942"/>
          </a:xfrm>
          <a:prstGeom prst="rightBrace">
            <a:avLst>
              <a:gd name="adj1" fmla="val 34803"/>
              <a:gd name="adj2" fmla="val 50953"/>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TextBox 8">
            <a:extLst>
              <a:ext uri="{FF2B5EF4-FFF2-40B4-BE49-F238E27FC236}">
                <a16:creationId xmlns:a16="http://schemas.microsoft.com/office/drawing/2014/main" id="{CEA1A41D-9DAE-304D-9D3B-FD0430E1E7F1}"/>
              </a:ext>
            </a:extLst>
          </p:cNvPr>
          <p:cNvSpPr txBox="1"/>
          <p:nvPr/>
        </p:nvSpPr>
        <p:spPr>
          <a:xfrm>
            <a:off x="9009529" y="3064185"/>
            <a:ext cx="2701381" cy="1200329"/>
          </a:xfrm>
          <a:prstGeom prst="rect">
            <a:avLst/>
          </a:prstGeom>
          <a:noFill/>
        </p:spPr>
        <p:txBody>
          <a:bodyPr wrap="none" rtlCol="0">
            <a:spAutoFit/>
          </a:bodyPr>
          <a:lstStyle/>
          <a:p>
            <a:r>
              <a:rPr lang="en-US" sz="2400" dirty="0">
                <a:solidFill>
                  <a:srgbClr val="FF0000"/>
                </a:solidFill>
              </a:rPr>
              <a:t>Widening Gap:</a:t>
            </a:r>
          </a:p>
          <a:p>
            <a:r>
              <a:rPr lang="en-US" sz="2400" dirty="0">
                <a:solidFill>
                  <a:srgbClr val="FF0000"/>
                </a:solidFill>
              </a:rPr>
              <a:t>Disparities Getting</a:t>
            </a:r>
          </a:p>
          <a:p>
            <a:r>
              <a:rPr lang="en-US" sz="2400" dirty="0">
                <a:solidFill>
                  <a:srgbClr val="FF0000"/>
                </a:solidFill>
              </a:rPr>
              <a:t>Larger Over Time</a:t>
            </a:r>
          </a:p>
        </p:txBody>
      </p:sp>
    </p:spTree>
    <p:extLst>
      <p:ext uri="{BB962C8B-B14F-4D97-AF65-F5344CB8AC3E}">
        <p14:creationId xmlns:p14="http://schemas.microsoft.com/office/powerpoint/2010/main" val="4574906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23871C-7CA8-1448-8FFC-1AE6E1838941}"/>
              </a:ext>
            </a:extLst>
          </p:cNvPr>
          <p:cNvSpPr>
            <a:spLocks noGrp="1"/>
          </p:cNvSpPr>
          <p:nvPr>
            <p:ph type="title"/>
          </p:nvPr>
        </p:nvSpPr>
        <p:spPr/>
        <p:txBody>
          <a:bodyPr/>
          <a:lstStyle/>
          <a:p>
            <a:r>
              <a:rPr lang="en-US" dirty="0"/>
              <a:t>Final Write-Up</a:t>
            </a:r>
          </a:p>
        </p:txBody>
      </p:sp>
      <p:sp>
        <p:nvSpPr>
          <p:cNvPr id="5" name="Text Placeholder 4">
            <a:extLst>
              <a:ext uri="{FF2B5EF4-FFF2-40B4-BE49-F238E27FC236}">
                <a16:creationId xmlns:a16="http://schemas.microsoft.com/office/drawing/2014/main" id="{F4E0A5F0-1D89-954D-91FB-596CD9E690F2}"/>
              </a:ext>
            </a:extLst>
          </p:cNvPr>
          <p:cNvSpPr>
            <a:spLocks noGrp="1"/>
          </p:cNvSpPr>
          <p:nvPr>
            <p:ph type="body" idx="1"/>
          </p:nvPr>
        </p:nvSpPr>
        <p:spPr/>
        <p:txBody>
          <a:bodyPr/>
          <a:lstStyle/>
          <a:p>
            <a:pPr marL="76200" indent="0" algn="ctr">
              <a:buNone/>
            </a:pPr>
            <a:endParaRPr lang="en-US" b="1" dirty="0"/>
          </a:p>
          <a:p>
            <a:pPr marL="76200" indent="0" algn="ctr">
              <a:buNone/>
            </a:pPr>
            <a:r>
              <a:rPr lang="en-US" b="1" dirty="0"/>
              <a:t>Due next Wednesday, December 14</a:t>
            </a:r>
          </a:p>
          <a:p>
            <a:pPr marL="76200" indent="0" algn="ctr">
              <a:buNone/>
            </a:pPr>
            <a:endParaRPr lang="en-US" dirty="0"/>
          </a:p>
          <a:p>
            <a:pPr marL="76200" indent="0" algn="ctr">
              <a:buNone/>
            </a:pPr>
            <a:r>
              <a:rPr lang="en-US" dirty="0">
                <a:solidFill>
                  <a:srgbClr val="941100"/>
                </a:solidFill>
                <a:hlinkClick r:id="rId2">
                  <a:extLst>
                    <a:ext uri="{A12FA001-AC4F-418D-AE19-62706E023703}">
                      <ahyp:hlinkClr xmlns:ahyp="http://schemas.microsoft.com/office/drawing/2018/hyperlinkcolor" val="tx"/>
                    </a:ext>
                  </a:extLst>
                </a:hlinkClick>
              </a:rPr>
              <a:t>https://</a:t>
            </a:r>
            <a:r>
              <a:rPr lang="en-US" dirty="0" err="1">
                <a:solidFill>
                  <a:srgbClr val="941100"/>
                </a:solidFill>
                <a:hlinkClick r:id="rId2">
                  <a:extLst>
                    <a:ext uri="{A12FA001-AC4F-418D-AE19-62706E023703}">
                      <ahyp:hlinkClr xmlns:ahyp="http://schemas.microsoft.com/office/drawing/2018/hyperlinkcolor" val="tx"/>
                    </a:ext>
                  </a:extLst>
                </a:hlinkClick>
              </a:rPr>
              <a:t>canvas.cmu.edu</a:t>
            </a:r>
            <a:r>
              <a:rPr lang="en-US" dirty="0">
                <a:solidFill>
                  <a:srgbClr val="941100"/>
                </a:solidFill>
                <a:hlinkClick r:id="rId2">
                  <a:extLst>
                    <a:ext uri="{A12FA001-AC4F-418D-AE19-62706E023703}">
                      <ahyp:hlinkClr xmlns:ahyp="http://schemas.microsoft.com/office/drawing/2018/hyperlinkcolor" val="tx"/>
                    </a:ext>
                  </a:extLst>
                </a:hlinkClick>
              </a:rPr>
              <a:t>/courses/31332/assignments/515862</a:t>
            </a:r>
            <a:endParaRPr lang="en-US" dirty="0">
              <a:solidFill>
                <a:srgbClr val="941100"/>
              </a:solidFill>
            </a:endParaRPr>
          </a:p>
          <a:p>
            <a:pPr algn="ctr"/>
            <a:endParaRPr lang="en-US" dirty="0"/>
          </a:p>
        </p:txBody>
      </p:sp>
    </p:spTree>
    <p:extLst>
      <p:ext uri="{BB962C8B-B14F-4D97-AF65-F5344CB8AC3E}">
        <p14:creationId xmlns:p14="http://schemas.microsoft.com/office/powerpoint/2010/main" val="5541234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F0DF292-49CF-5B4A-848A-A7CFDD0BFDF9}"/>
              </a:ext>
            </a:extLst>
          </p:cNvPr>
          <p:cNvSpPr>
            <a:spLocks noGrp="1"/>
          </p:cNvSpPr>
          <p:nvPr>
            <p:ph type="title"/>
          </p:nvPr>
        </p:nvSpPr>
        <p:spPr/>
        <p:txBody>
          <a:bodyPr/>
          <a:lstStyle/>
          <a:p>
            <a:r>
              <a:rPr lang="en-US" dirty="0"/>
              <a:t>Equality of Predictions vs Underlying Disparities</a:t>
            </a:r>
          </a:p>
        </p:txBody>
      </p:sp>
      <p:sp>
        <p:nvSpPr>
          <p:cNvPr id="6" name="Text Placeholder 5">
            <a:extLst>
              <a:ext uri="{FF2B5EF4-FFF2-40B4-BE49-F238E27FC236}">
                <a16:creationId xmlns:a16="http://schemas.microsoft.com/office/drawing/2014/main" id="{169DAE40-CD44-2E47-B9DC-215B3936C792}"/>
              </a:ext>
            </a:extLst>
          </p:cNvPr>
          <p:cNvSpPr>
            <a:spLocks noGrp="1"/>
          </p:cNvSpPr>
          <p:nvPr>
            <p:ph type="body" idx="1"/>
          </p:nvPr>
        </p:nvSpPr>
        <p:spPr/>
        <p:txBody>
          <a:bodyPr/>
          <a:lstStyle/>
          <a:p>
            <a:endParaRPr lang="en-US" dirty="0"/>
          </a:p>
        </p:txBody>
      </p:sp>
      <p:pic>
        <p:nvPicPr>
          <p:cNvPr id="4" name="Picture 3">
            <a:extLst>
              <a:ext uri="{FF2B5EF4-FFF2-40B4-BE49-F238E27FC236}">
                <a16:creationId xmlns:a16="http://schemas.microsoft.com/office/drawing/2014/main" id="{E751A8D3-C424-1142-93DE-3AB01747941B}"/>
              </a:ext>
            </a:extLst>
          </p:cNvPr>
          <p:cNvPicPr>
            <a:picLocks noChangeAspect="1"/>
          </p:cNvPicPr>
          <p:nvPr/>
        </p:nvPicPr>
        <p:blipFill rotWithShape="1">
          <a:blip r:embed="rId2"/>
          <a:srcRect r="5093"/>
          <a:stretch/>
        </p:blipFill>
        <p:spPr>
          <a:xfrm>
            <a:off x="2536478" y="1140191"/>
            <a:ext cx="6822675" cy="4768095"/>
          </a:xfrm>
          <a:prstGeom prst="rect">
            <a:avLst/>
          </a:prstGeom>
        </p:spPr>
      </p:pic>
      <p:sp>
        <p:nvSpPr>
          <p:cNvPr id="7" name="Right Brace 6">
            <a:extLst>
              <a:ext uri="{FF2B5EF4-FFF2-40B4-BE49-F238E27FC236}">
                <a16:creationId xmlns:a16="http://schemas.microsoft.com/office/drawing/2014/main" id="{4FEA53CD-E774-C747-A747-AF71B4ADCCBC}"/>
              </a:ext>
            </a:extLst>
          </p:cNvPr>
          <p:cNvSpPr/>
          <p:nvPr/>
        </p:nvSpPr>
        <p:spPr>
          <a:xfrm>
            <a:off x="8740587" y="3213847"/>
            <a:ext cx="334332" cy="599319"/>
          </a:xfrm>
          <a:prstGeom prst="rightBrace">
            <a:avLst>
              <a:gd name="adj1" fmla="val 34803"/>
              <a:gd name="adj2" fmla="val 50953"/>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TextBox 7">
            <a:extLst>
              <a:ext uri="{FF2B5EF4-FFF2-40B4-BE49-F238E27FC236}">
                <a16:creationId xmlns:a16="http://schemas.microsoft.com/office/drawing/2014/main" id="{12A310A9-DB68-594E-9927-D7BB02846EBA}"/>
              </a:ext>
            </a:extLst>
          </p:cNvPr>
          <p:cNvSpPr txBox="1"/>
          <p:nvPr/>
        </p:nvSpPr>
        <p:spPr>
          <a:xfrm>
            <a:off x="9074919" y="2921891"/>
            <a:ext cx="2938625" cy="1200329"/>
          </a:xfrm>
          <a:prstGeom prst="rect">
            <a:avLst/>
          </a:prstGeom>
          <a:noFill/>
        </p:spPr>
        <p:txBody>
          <a:bodyPr wrap="none" rtlCol="0">
            <a:spAutoFit/>
          </a:bodyPr>
          <a:lstStyle/>
          <a:p>
            <a:r>
              <a:rPr lang="en-US" sz="2400" dirty="0">
                <a:solidFill>
                  <a:srgbClr val="FF0000"/>
                </a:solidFill>
              </a:rPr>
              <a:t>Parallel Lines:</a:t>
            </a:r>
          </a:p>
          <a:p>
            <a:r>
              <a:rPr lang="en-US" sz="2400" dirty="0">
                <a:solidFill>
                  <a:srgbClr val="FF0000"/>
                </a:solidFill>
              </a:rPr>
              <a:t>Disparities Remain</a:t>
            </a:r>
          </a:p>
          <a:p>
            <a:r>
              <a:rPr lang="en-US" sz="2400" dirty="0">
                <a:solidFill>
                  <a:srgbClr val="FF0000"/>
                </a:solidFill>
              </a:rPr>
              <a:t>Constant Over Time</a:t>
            </a:r>
          </a:p>
        </p:txBody>
      </p:sp>
    </p:spTree>
    <p:extLst>
      <p:ext uri="{BB962C8B-B14F-4D97-AF65-F5344CB8AC3E}">
        <p14:creationId xmlns:p14="http://schemas.microsoft.com/office/powerpoint/2010/main" val="27898112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8A70519-48A5-9043-A177-99F36CB45964}"/>
              </a:ext>
            </a:extLst>
          </p:cNvPr>
          <p:cNvSpPr>
            <a:spLocks noGrp="1"/>
          </p:cNvSpPr>
          <p:nvPr>
            <p:ph type="title"/>
          </p:nvPr>
        </p:nvSpPr>
        <p:spPr/>
        <p:txBody>
          <a:bodyPr/>
          <a:lstStyle/>
          <a:p>
            <a:r>
              <a:rPr lang="en-US" dirty="0"/>
              <a:t>Equality of Predictions vs Underlying Disparities</a:t>
            </a:r>
          </a:p>
        </p:txBody>
      </p:sp>
      <p:sp>
        <p:nvSpPr>
          <p:cNvPr id="6" name="Text Placeholder 5">
            <a:extLst>
              <a:ext uri="{FF2B5EF4-FFF2-40B4-BE49-F238E27FC236}">
                <a16:creationId xmlns:a16="http://schemas.microsoft.com/office/drawing/2014/main" id="{6C2FF91A-73DB-A446-94DE-90616198D0D2}"/>
              </a:ext>
            </a:extLst>
          </p:cNvPr>
          <p:cNvSpPr>
            <a:spLocks noGrp="1"/>
          </p:cNvSpPr>
          <p:nvPr>
            <p:ph type="body" idx="1"/>
          </p:nvPr>
        </p:nvSpPr>
        <p:spPr/>
        <p:txBody>
          <a:bodyPr/>
          <a:lstStyle/>
          <a:p>
            <a:endParaRPr lang="en-US" dirty="0"/>
          </a:p>
        </p:txBody>
      </p:sp>
      <p:pic>
        <p:nvPicPr>
          <p:cNvPr id="5" name="Picture 4">
            <a:extLst>
              <a:ext uri="{FF2B5EF4-FFF2-40B4-BE49-F238E27FC236}">
                <a16:creationId xmlns:a16="http://schemas.microsoft.com/office/drawing/2014/main" id="{EE1A7F39-118C-1641-B203-DB4F035F48A3}"/>
              </a:ext>
            </a:extLst>
          </p:cNvPr>
          <p:cNvPicPr>
            <a:picLocks noChangeAspect="1"/>
          </p:cNvPicPr>
          <p:nvPr/>
        </p:nvPicPr>
        <p:blipFill rotWithShape="1">
          <a:blip r:embed="rId2"/>
          <a:srcRect r="1293"/>
          <a:stretch/>
        </p:blipFill>
        <p:spPr>
          <a:xfrm>
            <a:off x="2091888" y="1173563"/>
            <a:ext cx="7259377" cy="4911268"/>
          </a:xfrm>
          <a:prstGeom prst="rect">
            <a:avLst/>
          </a:prstGeom>
        </p:spPr>
      </p:pic>
      <p:sp>
        <p:nvSpPr>
          <p:cNvPr id="7" name="TextBox 6">
            <a:extLst>
              <a:ext uri="{FF2B5EF4-FFF2-40B4-BE49-F238E27FC236}">
                <a16:creationId xmlns:a16="http://schemas.microsoft.com/office/drawing/2014/main" id="{6E9DC26A-4B53-EA44-91FA-BA0FDF6ED0A0}"/>
              </a:ext>
            </a:extLst>
          </p:cNvPr>
          <p:cNvSpPr txBox="1"/>
          <p:nvPr/>
        </p:nvSpPr>
        <p:spPr>
          <a:xfrm>
            <a:off x="9094470" y="2828835"/>
            <a:ext cx="3028393" cy="1200329"/>
          </a:xfrm>
          <a:prstGeom prst="rect">
            <a:avLst/>
          </a:prstGeom>
          <a:noFill/>
        </p:spPr>
        <p:txBody>
          <a:bodyPr wrap="none" rtlCol="0">
            <a:spAutoFit/>
          </a:bodyPr>
          <a:lstStyle/>
          <a:p>
            <a:r>
              <a:rPr lang="en-US" sz="2400" dirty="0">
                <a:solidFill>
                  <a:srgbClr val="FF0000"/>
                </a:solidFill>
              </a:rPr>
              <a:t>Converging Lines:</a:t>
            </a:r>
          </a:p>
          <a:p>
            <a:r>
              <a:rPr lang="en-US" sz="2400" dirty="0">
                <a:solidFill>
                  <a:srgbClr val="FF0000"/>
                </a:solidFill>
              </a:rPr>
              <a:t>Disparities Decrease</a:t>
            </a:r>
          </a:p>
          <a:p>
            <a:r>
              <a:rPr lang="en-US" sz="2400" dirty="0">
                <a:solidFill>
                  <a:srgbClr val="FF0000"/>
                </a:solidFill>
              </a:rPr>
              <a:t>Over Time</a:t>
            </a:r>
          </a:p>
        </p:txBody>
      </p:sp>
      <p:cxnSp>
        <p:nvCxnSpPr>
          <p:cNvPr id="9" name="Straight Connector 8">
            <a:extLst>
              <a:ext uri="{FF2B5EF4-FFF2-40B4-BE49-F238E27FC236}">
                <a16:creationId xmlns:a16="http://schemas.microsoft.com/office/drawing/2014/main" id="{1D67A756-235A-B747-A4EB-C44DD6D14D98}"/>
              </a:ext>
            </a:extLst>
          </p:cNvPr>
          <p:cNvCxnSpPr/>
          <p:nvPr/>
        </p:nvCxnSpPr>
        <p:spPr>
          <a:xfrm flipV="1">
            <a:off x="8431306" y="3429000"/>
            <a:ext cx="663164" cy="38523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57690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D34345D3-91E0-704D-AA84-958713E88CAB}"/>
              </a:ext>
            </a:extLst>
          </p:cNvPr>
          <p:cNvPicPr>
            <a:picLocks noChangeAspect="1"/>
          </p:cNvPicPr>
          <p:nvPr/>
        </p:nvPicPr>
        <p:blipFill>
          <a:blip r:embed="rId2"/>
          <a:stretch>
            <a:fillRect/>
          </a:stretch>
        </p:blipFill>
        <p:spPr>
          <a:xfrm>
            <a:off x="1543265" y="85344"/>
            <a:ext cx="8797720" cy="6370320"/>
          </a:xfrm>
          <a:prstGeom prst="rect">
            <a:avLst/>
          </a:prstGeom>
        </p:spPr>
      </p:pic>
      <p:cxnSp>
        <p:nvCxnSpPr>
          <p:cNvPr id="12" name="Straight Connector 11">
            <a:extLst>
              <a:ext uri="{FF2B5EF4-FFF2-40B4-BE49-F238E27FC236}">
                <a16:creationId xmlns:a16="http://schemas.microsoft.com/office/drawing/2014/main" id="{5FED73F4-7BC1-3742-91A1-10FAB3B87E09}"/>
              </a:ext>
            </a:extLst>
          </p:cNvPr>
          <p:cNvCxnSpPr/>
          <p:nvPr/>
        </p:nvCxnSpPr>
        <p:spPr>
          <a:xfrm>
            <a:off x="1914144" y="243840"/>
            <a:ext cx="6498336" cy="5388864"/>
          </a:xfrm>
          <a:prstGeom prst="line">
            <a:avLst/>
          </a:prstGeom>
          <a:ln w="9525"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4" name="Straight Connector 13">
            <a:extLst>
              <a:ext uri="{FF2B5EF4-FFF2-40B4-BE49-F238E27FC236}">
                <a16:creationId xmlns:a16="http://schemas.microsoft.com/office/drawing/2014/main" id="{230A5851-2DE0-8B4F-97BA-853F6FB0FF57}"/>
              </a:ext>
            </a:extLst>
          </p:cNvPr>
          <p:cNvCxnSpPr/>
          <p:nvPr/>
        </p:nvCxnSpPr>
        <p:spPr>
          <a:xfrm>
            <a:off x="3791712" y="4108704"/>
            <a:ext cx="841248" cy="1487424"/>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5" name="Straight Connector 14">
            <a:extLst>
              <a:ext uri="{FF2B5EF4-FFF2-40B4-BE49-F238E27FC236}">
                <a16:creationId xmlns:a16="http://schemas.microsoft.com/office/drawing/2014/main" id="{3C318E8E-6BF4-E549-9E73-CE4A5369284B}"/>
              </a:ext>
            </a:extLst>
          </p:cNvPr>
          <p:cNvCxnSpPr>
            <a:cxnSpLocks/>
          </p:cNvCxnSpPr>
          <p:nvPr/>
        </p:nvCxnSpPr>
        <p:spPr>
          <a:xfrm>
            <a:off x="3791712" y="2633472"/>
            <a:ext cx="3657600" cy="2999232"/>
          </a:xfrm>
          <a:prstGeom prst="line">
            <a:avLst/>
          </a:prstGeom>
          <a:ln w="9525"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39150444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19"/>
          <p:cNvSpPr txBox="1"/>
          <p:nvPr/>
        </p:nvSpPr>
        <p:spPr>
          <a:xfrm>
            <a:off x="457733" y="358733"/>
            <a:ext cx="11694000" cy="1018000"/>
          </a:xfrm>
          <a:prstGeom prst="rect">
            <a:avLst/>
          </a:prstGeom>
          <a:noFill/>
          <a:ln>
            <a:noFill/>
          </a:ln>
        </p:spPr>
        <p:txBody>
          <a:bodyPr spcFirstLastPara="1" wrap="square" lIns="121900" tIns="121900" rIns="121900" bIns="121900" anchor="t" anchorCtr="0">
            <a:noAutofit/>
          </a:bodyPr>
          <a:lstStyle/>
          <a:p>
            <a:pPr algn="ctr" defTabSz="1219170"/>
            <a:r>
              <a:rPr lang="en" sz="4267">
                <a:latin typeface="Calibri"/>
                <a:ea typeface="Calibri"/>
                <a:cs typeface="Calibri"/>
                <a:sym typeface="Calibri"/>
              </a:rPr>
              <a:t>Menu of Options</a:t>
            </a:r>
            <a:endParaRPr sz="4267">
              <a:latin typeface="Calibri"/>
              <a:ea typeface="Calibri"/>
              <a:cs typeface="Calibri"/>
              <a:sym typeface="Calibri"/>
            </a:endParaRPr>
          </a:p>
        </p:txBody>
      </p:sp>
      <p:sp>
        <p:nvSpPr>
          <p:cNvPr id="166" name="Google Shape;166;p19"/>
          <p:cNvSpPr/>
          <p:nvPr/>
        </p:nvSpPr>
        <p:spPr>
          <a:xfrm>
            <a:off x="3383700" y="3554967"/>
            <a:ext cx="3791200" cy="1131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
        <p:nvSpPr>
          <p:cNvPr id="167" name="Google Shape;167;p19"/>
          <p:cNvSpPr/>
          <p:nvPr/>
        </p:nvSpPr>
        <p:spPr>
          <a:xfrm>
            <a:off x="7362333" y="3554967"/>
            <a:ext cx="3791200" cy="1131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
        <p:nvSpPr>
          <p:cNvPr id="168" name="Google Shape;168;p19"/>
          <p:cNvSpPr/>
          <p:nvPr/>
        </p:nvSpPr>
        <p:spPr>
          <a:xfrm>
            <a:off x="3383700" y="4889367"/>
            <a:ext cx="3791200" cy="1131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
        <p:nvSpPr>
          <p:cNvPr id="169" name="Google Shape;169;p19"/>
          <p:cNvSpPr/>
          <p:nvPr/>
        </p:nvSpPr>
        <p:spPr>
          <a:xfrm>
            <a:off x="7362333" y="4889367"/>
            <a:ext cx="3791200" cy="1131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
        <p:nvSpPr>
          <p:cNvPr id="170" name="Google Shape;170;p19"/>
          <p:cNvSpPr txBox="1"/>
          <p:nvPr/>
        </p:nvSpPr>
        <p:spPr>
          <a:xfrm>
            <a:off x="3701900" y="1493767"/>
            <a:ext cx="3154800" cy="537200"/>
          </a:xfrm>
          <a:prstGeom prst="rect">
            <a:avLst/>
          </a:prstGeom>
          <a:noFill/>
          <a:ln>
            <a:noFill/>
          </a:ln>
        </p:spPr>
        <p:txBody>
          <a:bodyPr spcFirstLastPara="1" wrap="square" lIns="121900" tIns="121900" rIns="121900" bIns="121900" anchor="ctr" anchorCtr="0">
            <a:noAutofit/>
          </a:bodyPr>
          <a:lstStyle/>
          <a:p>
            <a:pPr algn="ctr" defTabSz="1219170"/>
            <a:r>
              <a:rPr lang="en" sz="3200">
                <a:latin typeface="Calibri"/>
                <a:ea typeface="Calibri"/>
                <a:cs typeface="Calibri"/>
                <a:sym typeface="Calibri"/>
              </a:rPr>
              <a:t>Current Scale</a:t>
            </a:r>
            <a:endParaRPr sz="3200">
              <a:latin typeface="Calibri"/>
              <a:ea typeface="Calibri"/>
              <a:cs typeface="Calibri"/>
              <a:sym typeface="Calibri"/>
            </a:endParaRPr>
          </a:p>
        </p:txBody>
      </p:sp>
      <p:sp>
        <p:nvSpPr>
          <p:cNvPr id="171" name="Google Shape;171;p19"/>
          <p:cNvSpPr txBox="1"/>
          <p:nvPr/>
        </p:nvSpPr>
        <p:spPr>
          <a:xfrm>
            <a:off x="7680533" y="1493767"/>
            <a:ext cx="3154800" cy="537200"/>
          </a:xfrm>
          <a:prstGeom prst="rect">
            <a:avLst/>
          </a:prstGeom>
          <a:noFill/>
          <a:ln>
            <a:noFill/>
          </a:ln>
        </p:spPr>
        <p:txBody>
          <a:bodyPr spcFirstLastPara="1" wrap="square" lIns="121900" tIns="121900" rIns="121900" bIns="121900" anchor="ctr" anchorCtr="0">
            <a:noAutofit/>
          </a:bodyPr>
          <a:lstStyle/>
          <a:p>
            <a:pPr algn="ctr" defTabSz="1219170"/>
            <a:r>
              <a:rPr lang="en" sz="3200">
                <a:latin typeface="Calibri"/>
                <a:ea typeface="Calibri"/>
                <a:cs typeface="Calibri"/>
                <a:sym typeface="Calibri"/>
              </a:rPr>
              <a:t>Expanded Scale</a:t>
            </a:r>
            <a:endParaRPr sz="3200">
              <a:latin typeface="Calibri"/>
              <a:ea typeface="Calibri"/>
              <a:cs typeface="Calibri"/>
              <a:sym typeface="Calibri"/>
            </a:endParaRPr>
          </a:p>
        </p:txBody>
      </p:sp>
      <p:sp>
        <p:nvSpPr>
          <p:cNvPr id="172" name="Google Shape;172;p19"/>
          <p:cNvSpPr txBox="1"/>
          <p:nvPr/>
        </p:nvSpPr>
        <p:spPr>
          <a:xfrm>
            <a:off x="965733" y="3554967"/>
            <a:ext cx="2418000" cy="1131200"/>
          </a:xfrm>
          <a:prstGeom prst="rect">
            <a:avLst/>
          </a:prstGeom>
          <a:noFill/>
          <a:ln>
            <a:noFill/>
          </a:ln>
        </p:spPr>
        <p:txBody>
          <a:bodyPr spcFirstLastPara="1" wrap="square" lIns="121900" tIns="121900" rIns="121900" bIns="121900" anchor="ctr" anchorCtr="0">
            <a:noAutofit/>
          </a:bodyPr>
          <a:lstStyle/>
          <a:p>
            <a:pPr algn="ctr" defTabSz="1219170"/>
            <a:r>
              <a:rPr lang="en" sz="3200">
                <a:latin typeface="Calibri"/>
                <a:ea typeface="Calibri"/>
                <a:cs typeface="Calibri"/>
                <a:sym typeface="Calibri"/>
              </a:rPr>
              <a:t>Equalize</a:t>
            </a:r>
            <a:endParaRPr sz="3200">
              <a:latin typeface="Calibri"/>
              <a:ea typeface="Calibri"/>
              <a:cs typeface="Calibri"/>
              <a:sym typeface="Calibri"/>
            </a:endParaRPr>
          </a:p>
          <a:p>
            <a:pPr algn="ctr" defTabSz="1219170"/>
            <a:r>
              <a:rPr lang="en" sz="3200">
                <a:latin typeface="Calibri"/>
                <a:ea typeface="Calibri"/>
                <a:cs typeface="Calibri"/>
                <a:sym typeface="Calibri"/>
              </a:rPr>
              <a:t>Recall</a:t>
            </a:r>
            <a:endParaRPr sz="3200">
              <a:latin typeface="Calibri"/>
              <a:ea typeface="Calibri"/>
              <a:cs typeface="Calibri"/>
              <a:sym typeface="Calibri"/>
            </a:endParaRPr>
          </a:p>
        </p:txBody>
      </p:sp>
      <p:sp>
        <p:nvSpPr>
          <p:cNvPr id="173" name="Google Shape;173;p19"/>
          <p:cNvSpPr txBox="1"/>
          <p:nvPr/>
        </p:nvSpPr>
        <p:spPr>
          <a:xfrm>
            <a:off x="965733" y="4889367"/>
            <a:ext cx="2418000" cy="1131200"/>
          </a:xfrm>
          <a:prstGeom prst="rect">
            <a:avLst/>
          </a:prstGeom>
          <a:noFill/>
          <a:ln>
            <a:noFill/>
          </a:ln>
        </p:spPr>
        <p:txBody>
          <a:bodyPr spcFirstLastPara="1" wrap="square" lIns="121900" tIns="121900" rIns="121900" bIns="121900" anchor="ctr" anchorCtr="0">
            <a:noAutofit/>
          </a:bodyPr>
          <a:lstStyle/>
          <a:p>
            <a:pPr algn="ctr" defTabSz="1219170"/>
            <a:r>
              <a:rPr lang="en" sz="3200">
                <a:latin typeface="Calibri"/>
                <a:ea typeface="Calibri"/>
                <a:cs typeface="Calibri"/>
                <a:sym typeface="Calibri"/>
              </a:rPr>
              <a:t>Reduce</a:t>
            </a:r>
            <a:endParaRPr sz="3200">
              <a:latin typeface="Calibri"/>
              <a:ea typeface="Calibri"/>
              <a:cs typeface="Calibri"/>
              <a:sym typeface="Calibri"/>
            </a:endParaRPr>
          </a:p>
          <a:p>
            <a:pPr algn="ctr" defTabSz="1219170"/>
            <a:r>
              <a:rPr lang="en" sz="3200">
                <a:latin typeface="Calibri"/>
                <a:ea typeface="Calibri"/>
                <a:cs typeface="Calibri"/>
                <a:sym typeface="Calibri"/>
              </a:rPr>
              <a:t>Disparities</a:t>
            </a:r>
            <a:endParaRPr sz="3200">
              <a:latin typeface="Calibri"/>
              <a:ea typeface="Calibri"/>
              <a:cs typeface="Calibri"/>
              <a:sym typeface="Calibri"/>
            </a:endParaRPr>
          </a:p>
        </p:txBody>
      </p:sp>
      <p:sp>
        <p:nvSpPr>
          <p:cNvPr id="174" name="Google Shape;174;p19"/>
          <p:cNvSpPr/>
          <p:nvPr/>
        </p:nvSpPr>
        <p:spPr>
          <a:xfrm>
            <a:off x="3383700" y="2220567"/>
            <a:ext cx="3791200" cy="1131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
        <p:nvSpPr>
          <p:cNvPr id="175" name="Google Shape;175;p19"/>
          <p:cNvSpPr txBox="1"/>
          <p:nvPr/>
        </p:nvSpPr>
        <p:spPr>
          <a:xfrm>
            <a:off x="965733" y="2220567"/>
            <a:ext cx="2418000" cy="1131200"/>
          </a:xfrm>
          <a:prstGeom prst="rect">
            <a:avLst/>
          </a:prstGeom>
          <a:noFill/>
          <a:ln>
            <a:noFill/>
          </a:ln>
        </p:spPr>
        <p:txBody>
          <a:bodyPr spcFirstLastPara="1" wrap="square" lIns="121900" tIns="121900" rIns="121900" bIns="121900" anchor="ctr" anchorCtr="0">
            <a:noAutofit/>
          </a:bodyPr>
          <a:lstStyle/>
          <a:p>
            <a:pPr algn="ctr" defTabSz="1219170"/>
            <a:r>
              <a:rPr lang="en" sz="3200">
                <a:latin typeface="Calibri"/>
                <a:ea typeface="Calibri"/>
                <a:cs typeface="Calibri"/>
                <a:sym typeface="Calibri"/>
              </a:rPr>
              <a:t>No</a:t>
            </a:r>
            <a:endParaRPr sz="3200">
              <a:latin typeface="Calibri"/>
              <a:ea typeface="Calibri"/>
              <a:cs typeface="Calibri"/>
              <a:sym typeface="Calibri"/>
            </a:endParaRPr>
          </a:p>
          <a:p>
            <a:pPr algn="ctr" defTabSz="1219170"/>
            <a:r>
              <a:rPr lang="en" sz="3200">
                <a:latin typeface="Calibri"/>
                <a:ea typeface="Calibri"/>
                <a:cs typeface="Calibri"/>
                <a:sym typeface="Calibri"/>
              </a:rPr>
              <a:t>Constraint</a:t>
            </a:r>
            <a:endParaRPr sz="3200">
              <a:latin typeface="Calibri"/>
              <a:ea typeface="Calibri"/>
              <a:cs typeface="Calibri"/>
              <a:sym typeface="Calibri"/>
            </a:endParaRPr>
          </a:p>
        </p:txBody>
      </p:sp>
    </p:spTree>
    <p:extLst>
      <p:ext uri="{BB962C8B-B14F-4D97-AF65-F5344CB8AC3E}">
        <p14:creationId xmlns:p14="http://schemas.microsoft.com/office/powerpoint/2010/main" val="7011466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20"/>
          <p:cNvSpPr txBox="1"/>
          <p:nvPr/>
        </p:nvSpPr>
        <p:spPr>
          <a:xfrm>
            <a:off x="457733" y="358733"/>
            <a:ext cx="11694000" cy="1018000"/>
          </a:xfrm>
          <a:prstGeom prst="rect">
            <a:avLst/>
          </a:prstGeom>
          <a:noFill/>
          <a:ln>
            <a:noFill/>
          </a:ln>
        </p:spPr>
        <p:txBody>
          <a:bodyPr spcFirstLastPara="1" wrap="square" lIns="121900" tIns="121900" rIns="121900" bIns="121900" anchor="t" anchorCtr="0">
            <a:noAutofit/>
          </a:bodyPr>
          <a:lstStyle/>
          <a:p>
            <a:pPr algn="ctr" defTabSz="1219170"/>
            <a:r>
              <a:rPr lang="en" sz="4267">
                <a:latin typeface="Calibri"/>
                <a:ea typeface="Calibri"/>
                <a:cs typeface="Calibri"/>
                <a:sym typeface="Calibri"/>
              </a:rPr>
              <a:t>Menu of Options</a:t>
            </a:r>
            <a:endParaRPr sz="4267">
              <a:latin typeface="Calibri"/>
              <a:ea typeface="Calibri"/>
              <a:cs typeface="Calibri"/>
              <a:sym typeface="Calibri"/>
            </a:endParaRPr>
          </a:p>
        </p:txBody>
      </p:sp>
      <p:sp>
        <p:nvSpPr>
          <p:cNvPr id="181" name="Google Shape;181;p20"/>
          <p:cNvSpPr/>
          <p:nvPr/>
        </p:nvSpPr>
        <p:spPr>
          <a:xfrm>
            <a:off x="3383700" y="3554967"/>
            <a:ext cx="3791200" cy="1131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
        <p:nvSpPr>
          <p:cNvPr id="182" name="Google Shape;182;p20"/>
          <p:cNvSpPr/>
          <p:nvPr/>
        </p:nvSpPr>
        <p:spPr>
          <a:xfrm>
            <a:off x="7362333" y="3554967"/>
            <a:ext cx="3791200" cy="1131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
        <p:nvSpPr>
          <p:cNvPr id="183" name="Google Shape;183;p20"/>
          <p:cNvSpPr/>
          <p:nvPr/>
        </p:nvSpPr>
        <p:spPr>
          <a:xfrm>
            <a:off x="3383700" y="4889367"/>
            <a:ext cx="3791200" cy="1131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
        <p:nvSpPr>
          <p:cNvPr id="184" name="Google Shape;184;p20"/>
          <p:cNvSpPr/>
          <p:nvPr/>
        </p:nvSpPr>
        <p:spPr>
          <a:xfrm>
            <a:off x="7362333" y="4889367"/>
            <a:ext cx="3791200" cy="1131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
        <p:nvSpPr>
          <p:cNvPr id="185" name="Google Shape;185;p20"/>
          <p:cNvSpPr txBox="1"/>
          <p:nvPr/>
        </p:nvSpPr>
        <p:spPr>
          <a:xfrm>
            <a:off x="3701900" y="1493767"/>
            <a:ext cx="3154800" cy="537200"/>
          </a:xfrm>
          <a:prstGeom prst="rect">
            <a:avLst/>
          </a:prstGeom>
          <a:noFill/>
          <a:ln>
            <a:noFill/>
          </a:ln>
        </p:spPr>
        <p:txBody>
          <a:bodyPr spcFirstLastPara="1" wrap="square" lIns="121900" tIns="121900" rIns="121900" bIns="121900" anchor="ctr" anchorCtr="0">
            <a:noAutofit/>
          </a:bodyPr>
          <a:lstStyle/>
          <a:p>
            <a:pPr algn="ctr" defTabSz="1219170"/>
            <a:r>
              <a:rPr lang="en" sz="3200">
                <a:latin typeface="Calibri"/>
                <a:ea typeface="Calibri"/>
                <a:cs typeface="Calibri"/>
                <a:sym typeface="Calibri"/>
              </a:rPr>
              <a:t>Current Scale</a:t>
            </a:r>
            <a:endParaRPr sz="3200">
              <a:latin typeface="Calibri"/>
              <a:ea typeface="Calibri"/>
              <a:cs typeface="Calibri"/>
              <a:sym typeface="Calibri"/>
            </a:endParaRPr>
          </a:p>
        </p:txBody>
      </p:sp>
      <p:sp>
        <p:nvSpPr>
          <p:cNvPr id="186" name="Google Shape;186;p20"/>
          <p:cNvSpPr txBox="1"/>
          <p:nvPr/>
        </p:nvSpPr>
        <p:spPr>
          <a:xfrm>
            <a:off x="7680533" y="1493767"/>
            <a:ext cx="3154800" cy="537200"/>
          </a:xfrm>
          <a:prstGeom prst="rect">
            <a:avLst/>
          </a:prstGeom>
          <a:noFill/>
          <a:ln>
            <a:noFill/>
          </a:ln>
        </p:spPr>
        <p:txBody>
          <a:bodyPr spcFirstLastPara="1" wrap="square" lIns="121900" tIns="121900" rIns="121900" bIns="121900" anchor="ctr" anchorCtr="0">
            <a:noAutofit/>
          </a:bodyPr>
          <a:lstStyle/>
          <a:p>
            <a:pPr algn="ctr" defTabSz="1219170"/>
            <a:r>
              <a:rPr lang="en" sz="3200">
                <a:latin typeface="Calibri"/>
                <a:ea typeface="Calibri"/>
                <a:cs typeface="Calibri"/>
                <a:sym typeface="Calibri"/>
              </a:rPr>
              <a:t>Expanded Scale</a:t>
            </a:r>
            <a:endParaRPr sz="3200">
              <a:latin typeface="Calibri"/>
              <a:ea typeface="Calibri"/>
              <a:cs typeface="Calibri"/>
              <a:sym typeface="Calibri"/>
            </a:endParaRPr>
          </a:p>
        </p:txBody>
      </p:sp>
      <p:sp>
        <p:nvSpPr>
          <p:cNvPr id="187" name="Google Shape;187;p20"/>
          <p:cNvSpPr txBox="1"/>
          <p:nvPr/>
        </p:nvSpPr>
        <p:spPr>
          <a:xfrm>
            <a:off x="965733" y="3554967"/>
            <a:ext cx="2418000" cy="1131200"/>
          </a:xfrm>
          <a:prstGeom prst="rect">
            <a:avLst/>
          </a:prstGeom>
          <a:noFill/>
          <a:ln>
            <a:noFill/>
          </a:ln>
        </p:spPr>
        <p:txBody>
          <a:bodyPr spcFirstLastPara="1" wrap="square" lIns="121900" tIns="121900" rIns="121900" bIns="121900" anchor="ctr" anchorCtr="0">
            <a:noAutofit/>
          </a:bodyPr>
          <a:lstStyle/>
          <a:p>
            <a:pPr algn="ctr" defTabSz="1219170"/>
            <a:r>
              <a:rPr lang="en" sz="3200">
                <a:latin typeface="Calibri"/>
                <a:ea typeface="Calibri"/>
                <a:cs typeface="Calibri"/>
                <a:sym typeface="Calibri"/>
              </a:rPr>
              <a:t>Equalize</a:t>
            </a:r>
            <a:endParaRPr sz="3200">
              <a:latin typeface="Calibri"/>
              <a:ea typeface="Calibri"/>
              <a:cs typeface="Calibri"/>
              <a:sym typeface="Calibri"/>
            </a:endParaRPr>
          </a:p>
          <a:p>
            <a:pPr algn="ctr" defTabSz="1219170"/>
            <a:r>
              <a:rPr lang="en" sz="3200">
                <a:latin typeface="Calibri"/>
                <a:ea typeface="Calibri"/>
                <a:cs typeface="Calibri"/>
                <a:sym typeface="Calibri"/>
              </a:rPr>
              <a:t>Recall</a:t>
            </a:r>
            <a:endParaRPr sz="3200">
              <a:latin typeface="Calibri"/>
              <a:ea typeface="Calibri"/>
              <a:cs typeface="Calibri"/>
              <a:sym typeface="Calibri"/>
            </a:endParaRPr>
          </a:p>
        </p:txBody>
      </p:sp>
      <p:sp>
        <p:nvSpPr>
          <p:cNvPr id="188" name="Google Shape;188;p20"/>
          <p:cNvSpPr txBox="1"/>
          <p:nvPr/>
        </p:nvSpPr>
        <p:spPr>
          <a:xfrm>
            <a:off x="965733" y="4889367"/>
            <a:ext cx="2418000" cy="1131200"/>
          </a:xfrm>
          <a:prstGeom prst="rect">
            <a:avLst/>
          </a:prstGeom>
          <a:noFill/>
          <a:ln>
            <a:noFill/>
          </a:ln>
        </p:spPr>
        <p:txBody>
          <a:bodyPr spcFirstLastPara="1" wrap="square" lIns="121900" tIns="121900" rIns="121900" bIns="121900" anchor="ctr" anchorCtr="0">
            <a:noAutofit/>
          </a:bodyPr>
          <a:lstStyle/>
          <a:p>
            <a:pPr algn="ctr" defTabSz="1219170"/>
            <a:r>
              <a:rPr lang="en" sz="3200">
                <a:latin typeface="Calibri"/>
                <a:ea typeface="Calibri"/>
                <a:cs typeface="Calibri"/>
                <a:sym typeface="Calibri"/>
              </a:rPr>
              <a:t>Reduce</a:t>
            </a:r>
            <a:endParaRPr sz="3200">
              <a:latin typeface="Calibri"/>
              <a:ea typeface="Calibri"/>
              <a:cs typeface="Calibri"/>
              <a:sym typeface="Calibri"/>
            </a:endParaRPr>
          </a:p>
          <a:p>
            <a:pPr algn="ctr" defTabSz="1219170"/>
            <a:r>
              <a:rPr lang="en" sz="3200">
                <a:latin typeface="Calibri"/>
                <a:ea typeface="Calibri"/>
                <a:cs typeface="Calibri"/>
                <a:sym typeface="Calibri"/>
              </a:rPr>
              <a:t>Disparities</a:t>
            </a:r>
            <a:endParaRPr sz="3200">
              <a:latin typeface="Calibri"/>
              <a:ea typeface="Calibri"/>
              <a:cs typeface="Calibri"/>
              <a:sym typeface="Calibri"/>
            </a:endParaRPr>
          </a:p>
        </p:txBody>
      </p:sp>
      <p:sp>
        <p:nvSpPr>
          <p:cNvPr id="189" name="Google Shape;189;p20"/>
          <p:cNvSpPr/>
          <p:nvPr/>
        </p:nvSpPr>
        <p:spPr>
          <a:xfrm>
            <a:off x="3383700" y="2220567"/>
            <a:ext cx="3791200" cy="1131200"/>
          </a:xfrm>
          <a:prstGeom prst="rect">
            <a:avLst/>
          </a:prstGeom>
          <a:solidFill>
            <a:srgbClr val="4F81BE"/>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r>
              <a:rPr lang="en" sz="2667">
                <a:solidFill>
                  <a:srgbClr val="FFFFFF"/>
                </a:solidFill>
              </a:rPr>
              <a:t>INITIAL</a:t>
            </a:r>
            <a:endParaRPr sz="2667">
              <a:solidFill>
                <a:srgbClr val="FFFFFF"/>
              </a:solidFill>
            </a:endParaRPr>
          </a:p>
          <a:p>
            <a:pPr algn="ctr" defTabSz="1219170"/>
            <a:r>
              <a:rPr lang="en" sz="2667">
                <a:solidFill>
                  <a:srgbClr val="FFFFFF"/>
                </a:solidFill>
              </a:rPr>
              <a:t>MODEL</a:t>
            </a:r>
            <a:endParaRPr sz="2667">
              <a:solidFill>
                <a:srgbClr val="FFFFFF"/>
              </a:solidFill>
            </a:endParaRPr>
          </a:p>
        </p:txBody>
      </p:sp>
      <p:sp>
        <p:nvSpPr>
          <p:cNvPr id="190" name="Google Shape;190;p20"/>
          <p:cNvSpPr txBox="1"/>
          <p:nvPr/>
        </p:nvSpPr>
        <p:spPr>
          <a:xfrm>
            <a:off x="965733" y="2220567"/>
            <a:ext cx="2418000" cy="1131200"/>
          </a:xfrm>
          <a:prstGeom prst="rect">
            <a:avLst/>
          </a:prstGeom>
          <a:noFill/>
          <a:ln>
            <a:noFill/>
          </a:ln>
        </p:spPr>
        <p:txBody>
          <a:bodyPr spcFirstLastPara="1" wrap="square" lIns="121900" tIns="121900" rIns="121900" bIns="121900" anchor="ctr" anchorCtr="0">
            <a:noAutofit/>
          </a:bodyPr>
          <a:lstStyle/>
          <a:p>
            <a:pPr algn="ctr" defTabSz="1219170"/>
            <a:r>
              <a:rPr lang="en" sz="3200">
                <a:solidFill>
                  <a:srgbClr val="4F81BD"/>
                </a:solidFill>
                <a:latin typeface="Calibri"/>
                <a:ea typeface="Calibri"/>
                <a:cs typeface="Calibri"/>
                <a:sym typeface="Calibri"/>
              </a:rPr>
              <a:t>No</a:t>
            </a:r>
            <a:endParaRPr sz="3200">
              <a:solidFill>
                <a:srgbClr val="4F81BD"/>
              </a:solidFill>
              <a:latin typeface="Calibri"/>
              <a:ea typeface="Calibri"/>
              <a:cs typeface="Calibri"/>
              <a:sym typeface="Calibri"/>
            </a:endParaRPr>
          </a:p>
          <a:p>
            <a:pPr algn="ctr" defTabSz="1219170"/>
            <a:r>
              <a:rPr lang="en" sz="3200">
                <a:solidFill>
                  <a:srgbClr val="4F81BD"/>
                </a:solidFill>
                <a:latin typeface="Calibri"/>
                <a:ea typeface="Calibri"/>
                <a:cs typeface="Calibri"/>
                <a:sym typeface="Calibri"/>
              </a:rPr>
              <a:t>Constraint</a:t>
            </a:r>
            <a:endParaRPr sz="3200">
              <a:solidFill>
                <a:srgbClr val="4F81BD"/>
              </a:solidFill>
              <a:latin typeface="Calibri"/>
              <a:ea typeface="Calibri"/>
              <a:cs typeface="Calibri"/>
              <a:sym typeface="Calibri"/>
            </a:endParaRPr>
          </a:p>
        </p:txBody>
      </p:sp>
    </p:spTree>
    <p:extLst>
      <p:ext uri="{BB962C8B-B14F-4D97-AF65-F5344CB8AC3E}">
        <p14:creationId xmlns:p14="http://schemas.microsoft.com/office/powerpoint/2010/main" val="30866885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21"/>
          <p:cNvSpPr txBox="1"/>
          <p:nvPr/>
        </p:nvSpPr>
        <p:spPr>
          <a:xfrm>
            <a:off x="457733" y="358733"/>
            <a:ext cx="11694000" cy="1018000"/>
          </a:xfrm>
          <a:prstGeom prst="rect">
            <a:avLst/>
          </a:prstGeom>
          <a:noFill/>
          <a:ln>
            <a:noFill/>
          </a:ln>
        </p:spPr>
        <p:txBody>
          <a:bodyPr spcFirstLastPara="1" wrap="square" lIns="121900" tIns="121900" rIns="121900" bIns="121900" anchor="t" anchorCtr="0">
            <a:noAutofit/>
          </a:bodyPr>
          <a:lstStyle/>
          <a:p>
            <a:pPr algn="ctr" defTabSz="1219170"/>
            <a:r>
              <a:rPr lang="en" sz="4267">
                <a:latin typeface="Calibri"/>
                <a:ea typeface="Calibri"/>
                <a:cs typeface="Calibri"/>
                <a:sym typeface="Calibri"/>
              </a:rPr>
              <a:t>Menu of Options</a:t>
            </a:r>
            <a:endParaRPr sz="4267">
              <a:latin typeface="Calibri"/>
              <a:ea typeface="Calibri"/>
              <a:cs typeface="Calibri"/>
              <a:sym typeface="Calibri"/>
            </a:endParaRPr>
          </a:p>
        </p:txBody>
      </p:sp>
      <p:sp>
        <p:nvSpPr>
          <p:cNvPr id="196" name="Google Shape;196;p21"/>
          <p:cNvSpPr/>
          <p:nvPr/>
        </p:nvSpPr>
        <p:spPr>
          <a:xfrm>
            <a:off x="3383700" y="3554967"/>
            <a:ext cx="3791200" cy="1131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
        <p:nvSpPr>
          <p:cNvPr id="197" name="Google Shape;197;p21"/>
          <p:cNvSpPr/>
          <p:nvPr/>
        </p:nvSpPr>
        <p:spPr>
          <a:xfrm>
            <a:off x="7362333" y="3554967"/>
            <a:ext cx="3791200" cy="1131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
        <p:nvSpPr>
          <p:cNvPr id="198" name="Google Shape;198;p21"/>
          <p:cNvSpPr/>
          <p:nvPr/>
        </p:nvSpPr>
        <p:spPr>
          <a:xfrm>
            <a:off x="3383700" y="3554967"/>
            <a:ext cx="3791200" cy="2465600"/>
          </a:xfrm>
          <a:prstGeom prst="rect">
            <a:avLst/>
          </a:prstGeom>
          <a:solidFill>
            <a:srgbClr val="4F81BE"/>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r>
              <a:rPr lang="en" sz="2667">
                <a:solidFill>
                  <a:srgbClr val="FFFFFF"/>
                </a:solidFill>
              </a:rPr>
              <a:t>EXPLICIT</a:t>
            </a:r>
            <a:endParaRPr sz="2667">
              <a:solidFill>
                <a:srgbClr val="FFFFFF"/>
              </a:solidFill>
            </a:endParaRPr>
          </a:p>
          <a:p>
            <a:pPr algn="ctr" defTabSz="1219170"/>
            <a:r>
              <a:rPr lang="en" sz="2667">
                <a:solidFill>
                  <a:srgbClr val="FFFFFF"/>
                </a:solidFill>
              </a:rPr>
              <a:t>EQUITY / EFFICIENCY</a:t>
            </a:r>
            <a:endParaRPr sz="2667">
              <a:solidFill>
                <a:srgbClr val="FFFFFF"/>
              </a:solidFill>
            </a:endParaRPr>
          </a:p>
          <a:p>
            <a:pPr algn="ctr" defTabSz="1219170"/>
            <a:r>
              <a:rPr lang="en" sz="2667">
                <a:solidFill>
                  <a:srgbClr val="FFFFFF"/>
                </a:solidFill>
              </a:rPr>
              <a:t>TRADE-OFF</a:t>
            </a:r>
            <a:endParaRPr sz="2667">
              <a:solidFill>
                <a:srgbClr val="FFFFFF"/>
              </a:solidFill>
            </a:endParaRPr>
          </a:p>
        </p:txBody>
      </p:sp>
      <p:sp>
        <p:nvSpPr>
          <p:cNvPr id="199" name="Google Shape;199;p21"/>
          <p:cNvSpPr/>
          <p:nvPr/>
        </p:nvSpPr>
        <p:spPr>
          <a:xfrm>
            <a:off x="7362333" y="3554967"/>
            <a:ext cx="3791200" cy="2465600"/>
          </a:xfrm>
          <a:prstGeom prst="rect">
            <a:avLst/>
          </a:prstGeom>
          <a:solidFill>
            <a:srgbClr val="8064A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r>
              <a:rPr lang="en" sz="2667">
                <a:solidFill>
                  <a:srgbClr val="FFFFFF"/>
                </a:solidFill>
              </a:rPr>
              <a:t>“COST OF</a:t>
            </a:r>
            <a:endParaRPr sz="2667">
              <a:solidFill>
                <a:srgbClr val="FFFFFF"/>
              </a:solidFill>
            </a:endParaRPr>
          </a:p>
          <a:p>
            <a:pPr algn="ctr" defTabSz="1219170"/>
            <a:r>
              <a:rPr lang="en" sz="2667">
                <a:solidFill>
                  <a:srgbClr val="FFFFFF"/>
                </a:solidFill>
              </a:rPr>
              <a:t>EQUITY”</a:t>
            </a:r>
            <a:endParaRPr sz="2667">
              <a:solidFill>
                <a:srgbClr val="FFFFFF"/>
              </a:solidFill>
            </a:endParaRPr>
          </a:p>
        </p:txBody>
      </p:sp>
      <p:sp>
        <p:nvSpPr>
          <p:cNvPr id="200" name="Google Shape;200;p21"/>
          <p:cNvSpPr txBox="1"/>
          <p:nvPr/>
        </p:nvSpPr>
        <p:spPr>
          <a:xfrm>
            <a:off x="3701900" y="1493767"/>
            <a:ext cx="3154800" cy="537200"/>
          </a:xfrm>
          <a:prstGeom prst="rect">
            <a:avLst/>
          </a:prstGeom>
          <a:noFill/>
          <a:ln>
            <a:noFill/>
          </a:ln>
        </p:spPr>
        <p:txBody>
          <a:bodyPr spcFirstLastPara="1" wrap="square" lIns="121900" tIns="121900" rIns="121900" bIns="121900" anchor="ctr" anchorCtr="0">
            <a:noAutofit/>
          </a:bodyPr>
          <a:lstStyle/>
          <a:p>
            <a:pPr algn="ctr" defTabSz="1219170"/>
            <a:r>
              <a:rPr lang="en" sz="3200">
                <a:solidFill>
                  <a:srgbClr val="4F81BD"/>
                </a:solidFill>
                <a:latin typeface="Calibri"/>
                <a:ea typeface="Calibri"/>
                <a:cs typeface="Calibri"/>
                <a:sym typeface="Calibri"/>
              </a:rPr>
              <a:t>Current Scale</a:t>
            </a:r>
            <a:endParaRPr sz="3200">
              <a:solidFill>
                <a:srgbClr val="4F81BD"/>
              </a:solidFill>
              <a:latin typeface="Calibri"/>
              <a:ea typeface="Calibri"/>
              <a:cs typeface="Calibri"/>
              <a:sym typeface="Calibri"/>
            </a:endParaRPr>
          </a:p>
        </p:txBody>
      </p:sp>
      <p:sp>
        <p:nvSpPr>
          <p:cNvPr id="201" name="Google Shape;201;p21"/>
          <p:cNvSpPr txBox="1"/>
          <p:nvPr/>
        </p:nvSpPr>
        <p:spPr>
          <a:xfrm>
            <a:off x="7680533" y="1493767"/>
            <a:ext cx="3154800" cy="537200"/>
          </a:xfrm>
          <a:prstGeom prst="rect">
            <a:avLst/>
          </a:prstGeom>
          <a:noFill/>
          <a:ln>
            <a:noFill/>
          </a:ln>
        </p:spPr>
        <p:txBody>
          <a:bodyPr spcFirstLastPara="1" wrap="square" lIns="121900" tIns="121900" rIns="121900" bIns="121900" anchor="ctr" anchorCtr="0">
            <a:noAutofit/>
          </a:bodyPr>
          <a:lstStyle/>
          <a:p>
            <a:pPr algn="ctr" defTabSz="1219170"/>
            <a:r>
              <a:rPr lang="en" sz="3200">
                <a:solidFill>
                  <a:srgbClr val="8064A2"/>
                </a:solidFill>
                <a:latin typeface="Calibri"/>
                <a:ea typeface="Calibri"/>
                <a:cs typeface="Calibri"/>
                <a:sym typeface="Calibri"/>
              </a:rPr>
              <a:t>Expanded Scale</a:t>
            </a:r>
            <a:endParaRPr sz="3200">
              <a:solidFill>
                <a:srgbClr val="8064A2"/>
              </a:solidFill>
              <a:latin typeface="Calibri"/>
              <a:ea typeface="Calibri"/>
              <a:cs typeface="Calibri"/>
              <a:sym typeface="Calibri"/>
            </a:endParaRPr>
          </a:p>
        </p:txBody>
      </p:sp>
      <p:sp>
        <p:nvSpPr>
          <p:cNvPr id="202" name="Google Shape;202;p21"/>
          <p:cNvSpPr txBox="1"/>
          <p:nvPr/>
        </p:nvSpPr>
        <p:spPr>
          <a:xfrm>
            <a:off x="965733" y="3554967"/>
            <a:ext cx="2418000" cy="1131200"/>
          </a:xfrm>
          <a:prstGeom prst="rect">
            <a:avLst/>
          </a:prstGeom>
          <a:noFill/>
          <a:ln>
            <a:noFill/>
          </a:ln>
        </p:spPr>
        <p:txBody>
          <a:bodyPr spcFirstLastPara="1" wrap="square" lIns="121900" tIns="121900" rIns="121900" bIns="121900" anchor="ctr" anchorCtr="0">
            <a:noAutofit/>
          </a:bodyPr>
          <a:lstStyle/>
          <a:p>
            <a:pPr algn="ctr" defTabSz="1219170"/>
            <a:r>
              <a:rPr lang="en" sz="3200">
                <a:latin typeface="Calibri"/>
                <a:ea typeface="Calibri"/>
                <a:cs typeface="Calibri"/>
                <a:sym typeface="Calibri"/>
              </a:rPr>
              <a:t>Equalize</a:t>
            </a:r>
            <a:endParaRPr sz="3200">
              <a:latin typeface="Calibri"/>
              <a:ea typeface="Calibri"/>
              <a:cs typeface="Calibri"/>
              <a:sym typeface="Calibri"/>
            </a:endParaRPr>
          </a:p>
          <a:p>
            <a:pPr algn="ctr" defTabSz="1219170"/>
            <a:r>
              <a:rPr lang="en" sz="3200">
                <a:latin typeface="Calibri"/>
                <a:ea typeface="Calibri"/>
                <a:cs typeface="Calibri"/>
                <a:sym typeface="Calibri"/>
              </a:rPr>
              <a:t>Recall</a:t>
            </a:r>
            <a:endParaRPr sz="3200">
              <a:latin typeface="Calibri"/>
              <a:ea typeface="Calibri"/>
              <a:cs typeface="Calibri"/>
              <a:sym typeface="Calibri"/>
            </a:endParaRPr>
          </a:p>
        </p:txBody>
      </p:sp>
      <p:sp>
        <p:nvSpPr>
          <p:cNvPr id="203" name="Google Shape;203;p21"/>
          <p:cNvSpPr txBox="1"/>
          <p:nvPr/>
        </p:nvSpPr>
        <p:spPr>
          <a:xfrm>
            <a:off x="965733" y="4889367"/>
            <a:ext cx="2418000" cy="1131200"/>
          </a:xfrm>
          <a:prstGeom prst="rect">
            <a:avLst/>
          </a:prstGeom>
          <a:noFill/>
          <a:ln>
            <a:noFill/>
          </a:ln>
        </p:spPr>
        <p:txBody>
          <a:bodyPr spcFirstLastPara="1" wrap="square" lIns="121900" tIns="121900" rIns="121900" bIns="121900" anchor="ctr" anchorCtr="0">
            <a:noAutofit/>
          </a:bodyPr>
          <a:lstStyle/>
          <a:p>
            <a:pPr algn="ctr" defTabSz="1219170"/>
            <a:r>
              <a:rPr lang="en" sz="3200">
                <a:latin typeface="Calibri"/>
                <a:ea typeface="Calibri"/>
                <a:cs typeface="Calibri"/>
                <a:sym typeface="Calibri"/>
              </a:rPr>
              <a:t>Reduce</a:t>
            </a:r>
            <a:endParaRPr sz="3200">
              <a:latin typeface="Calibri"/>
              <a:ea typeface="Calibri"/>
              <a:cs typeface="Calibri"/>
              <a:sym typeface="Calibri"/>
            </a:endParaRPr>
          </a:p>
          <a:p>
            <a:pPr algn="ctr" defTabSz="1219170"/>
            <a:r>
              <a:rPr lang="en" sz="3200">
                <a:latin typeface="Calibri"/>
                <a:ea typeface="Calibri"/>
                <a:cs typeface="Calibri"/>
                <a:sym typeface="Calibri"/>
              </a:rPr>
              <a:t>Disparities</a:t>
            </a:r>
            <a:endParaRPr sz="3200">
              <a:latin typeface="Calibri"/>
              <a:ea typeface="Calibri"/>
              <a:cs typeface="Calibri"/>
              <a:sym typeface="Calibri"/>
            </a:endParaRPr>
          </a:p>
        </p:txBody>
      </p:sp>
      <p:sp>
        <p:nvSpPr>
          <p:cNvPr id="204" name="Google Shape;204;p21"/>
          <p:cNvSpPr/>
          <p:nvPr/>
        </p:nvSpPr>
        <p:spPr>
          <a:xfrm>
            <a:off x="3383700" y="2220567"/>
            <a:ext cx="3791200" cy="1131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
        <p:nvSpPr>
          <p:cNvPr id="205" name="Google Shape;205;p21"/>
          <p:cNvSpPr txBox="1"/>
          <p:nvPr/>
        </p:nvSpPr>
        <p:spPr>
          <a:xfrm>
            <a:off x="965733" y="2220567"/>
            <a:ext cx="2418000" cy="1131200"/>
          </a:xfrm>
          <a:prstGeom prst="rect">
            <a:avLst/>
          </a:prstGeom>
          <a:noFill/>
          <a:ln>
            <a:noFill/>
          </a:ln>
        </p:spPr>
        <p:txBody>
          <a:bodyPr spcFirstLastPara="1" wrap="square" lIns="121900" tIns="121900" rIns="121900" bIns="121900" anchor="ctr" anchorCtr="0">
            <a:noAutofit/>
          </a:bodyPr>
          <a:lstStyle/>
          <a:p>
            <a:pPr algn="ctr" defTabSz="1219170"/>
            <a:r>
              <a:rPr lang="en" sz="3200">
                <a:latin typeface="Calibri"/>
                <a:ea typeface="Calibri"/>
                <a:cs typeface="Calibri"/>
                <a:sym typeface="Calibri"/>
              </a:rPr>
              <a:t>No</a:t>
            </a:r>
            <a:endParaRPr sz="3200">
              <a:latin typeface="Calibri"/>
              <a:ea typeface="Calibri"/>
              <a:cs typeface="Calibri"/>
              <a:sym typeface="Calibri"/>
            </a:endParaRPr>
          </a:p>
          <a:p>
            <a:pPr algn="ctr" defTabSz="1219170"/>
            <a:r>
              <a:rPr lang="en" sz="3200">
                <a:latin typeface="Calibri"/>
                <a:ea typeface="Calibri"/>
                <a:cs typeface="Calibri"/>
                <a:sym typeface="Calibri"/>
              </a:rPr>
              <a:t>Constraint</a:t>
            </a:r>
            <a:endParaRPr sz="3200">
              <a:latin typeface="Calibri"/>
              <a:ea typeface="Calibri"/>
              <a:cs typeface="Calibri"/>
              <a:sym typeface="Calibri"/>
            </a:endParaRPr>
          </a:p>
        </p:txBody>
      </p:sp>
    </p:spTree>
    <p:extLst>
      <p:ext uri="{BB962C8B-B14F-4D97-AF65-F5344CB8AC3E}">
        <p14:creationId xmlns:p14="http://schemas.microsoft.com/office/powerpoint/2010/main" val="39673781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22"/>
          <p:cNvSpPr txBox="1"/>
          <p:nvPr/>
        </p:nvSpPr>
        <p:spPr>
          <a:xfrm>
            <a:off x="457733" y="358733"/>
            <a:ext cx="11694000" cy="1018000"/>
          </a:xfrm>
          <a:prstGeom prst="rect">
            <a:avLst/>
          </a:prstGeom>
          <a:noFill/>
          <a:ln>
            <a:noFill/>
          </a:ln>
        </p:spPr>
        <p:txBody>
          <a:bodyPr spcFirstLastPara="1" wrap="square" lIns="121900" tIns="121900" rIns="121900" bIns="121900" anchor="t" anchorCtr="0">
            <a:noAutofit/>
          </a:bodyPr>
          <a:lstStyle/>
          <a:p>
            <a:pPr algn="ctr" defTabSz="1219170"/>
            <a:r>
              <a:rPr lang="en" sz="4267">
                <a:latin typeface="Calibri"/>
                <a:ea typeface="Calibri"/>
                <a:cs typeface="Calibri"/>
                <a:sym typeface="Calibri"/>
              </a:rPr>
              <a:t>Menu of Options</a:t>
            </a:r>
            <a:endParaRPr sz="4267">
              <a:latin typeface="Calibri"/>
              <a:ea typeface="Calibri"/>
              <a:cs typeface="Calibri"/>
              <a:sym typeface="Calibri"/>
            </a:endParaRPr>
          </a:p>
        </p:txBody>
      </p:sp>
      <p:sp>
        <p:nvSpPr>
          <p:cNvPr id="211" name="Google Shape;211;p22"/>
          <p:cNvSpPr/>
          <p:nvPr/>
        </p:nvSpPr>
        <p:spPr>
          <a:xfrm>
            <a:off x="3383700" y="3554967"/>
            <a:ext cx="3791200" cy="1131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
        <p:nvSpPr>
          <p:cNvPr id="212" name="Google Shape;212;p22"/>
          <p:cNvSpPr/>
          <p:nvPr/>
        </p:nvSpPr>
        <p:spPr>
          <a:xfrm>
            <a:off x="3383733" y="3554967"/>
            <a:ext cx="7770000" cy="1131200"/>
          </a:xfrm>
          <a:prstGeom prst="rect">
            <a:avLst/>
          </a:prstGeom>
          <a:solidFill>
            <a:srgbClr val="4F81BE"/>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r>
              <a:rPr lang="en" sz="2667">
                <a:solidFill>
                  <a:srgbClr val="FFFFFF"/>
                </a:solidFill>
              </a:rPr>
              <a:t>IMPROVE OUTCOMES AT SAME</a:t>
            </a:r>
            <a:endParaRPr sz="2667">
              <a:solidFill>
                <a:srgbClr val="FFFFFF"/>
              </a:solidFill>
            </a:endParaRPr>
          </a:p>
          <a:p>
            <a:pPr algn="ctr" defTabSz="1219170"/>
            <a:r>
              <a:rPr lang="en" sz="2667">
                <a:solidFill>
                  <a:srgbClr val="FFFFFF"/>
                </a:solidFill>
              </a:rPr>
              <a:t>RATE ACROSS GROUPS</a:t>
            </a:r>
            <a:endParaRPr sz="2667">
              <a:solidFill>
                <a:srgbClr val="FFFFFF"/>
              </a:solidFill>
            </a:endParaRPr>
          </a:p>
        </p:txBody>
      </p:sp>
      <p:sp>
        <p:nvSpPr>
          <p:cNvPr id="213" name="Google Shape;213;p22"/>
          <p:cNvSpPr/>
          <p:nvPr/>
        </p:nvSpPr>
        <p:spPr>
          <a:xfrm>
            <a:off x="3383700" y="4889367"/>
            <a:ext cx="3791200" cy="1131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
        <p:nvSpPr>
          <p:cNvPr id="214" name="Google Shape;214;p22"/>
          <p:cNvSpPr/>
          <p:nvPr/>
        </p:nvSpPr>
        <p:spPr>
          <a:xfrm>
            <a:off x="3383533" y="4889367"/>
            <a:ext cx="7770000" cy="1131200"/>
          </a:xfrm>
          <a:prstGeom prst="rect">
            <a:avLst/>
          </a:prstGeom>
          <a:solidFill>
            <a:srgbClr val="8064A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r>
              <a:rPr lang="en" sz="2667">
                <a:solidFill>
                  <a:srgbClr val="FFFFFF"/>
                </a:solidFill>
              </a:rPr>
              <a:t>IMPROVE OUTCOMES FASTER FOR GROUPS</a:t>
            </a:r>
            <a:endParaRPr sz="2667">
              <a:solidFill>
                <a:srgbClr val="FFFFFF"/>
              </a:solidFill>
            </a:endParaRPr>
          </a:p>
          <a:p>
            <a:pPr algn="ctr" defTabSz="1219170"/>
            <a:r>
              <a:rPr lang="en" sz="2667">
                <a:solidFill>
                  <a:srgbClr val="FFFFFF"/>
                </a:solidFill>
              </a:rPr>
              <a:t>WITH HIGHER INCARCERATION RATES</a:t>
            </a:r>
            <a:endParaRPr sz="2667">
              <a:solidFill>
                <a:srgbClr val="FFFFFF"/>
              </a:solidFill>
            </a:endParaRPr>
          </a:p>
        </p:txBody>
      </p:sp>
      <p:sp>
        <p:nvSpPr>
          <p:cNvPr id="215" name="Google Shape;215;p22"/>
          <p:cNvSpPr txBox="1"/>
          <p:nvPr/>
        </p:nvSpPr>
        <p:spPr>
          <a:xfrm>
            <a:off x="3701900" y="1493767"/>
            <a:ext cx="3154800" cy="537200"/>
          </a:xfrm>
          <a:prstGeom prst="rect">
            <a:avLst/>
          </a:prstGeom>
          <a:noFill/>
          <a:ln>
            <a:noFill/>
          </a:ln>
        </p:spPr>
        <p:txBody>
          <a:bodyPr spcFirstLastPara="1" wrap="square" lIns="121900" tIns="121900" rIns="121900" bIns="121900" anchor="ctr" anchorCtr="0">
            <a:noAutofit/>
          </a:bodyPr>
          <a:lstStyle/>
          <a:p>
            <a:pPr algn="ctr" defTabSz="1219170"/>
            <a:r>
              <a:rPr lang="en" sz="3200">
                <a:latin typeface="Calibri"/>
                <a:ea typeface="Calibri"/>
                <a:cs typeface="Calibri"/>
                <a:sym typeface="Calibri"/>
              </a:rPr>
              <a:t>Current Scale</a:t>
            </a:r>
            <a:endParaRPr sz="3200">
              <a:latin typeface="Calibri"/>
              <a:ea typeface="Calibri"/>
              <a:cs typeface="Calibri"/>
              <a:sym typeface="Calibri"/>
            </a:endParaRPr>
          </a:p>
        </p:txBody>
      </p:sp>
      <p:sp>
        <p:nvSpPr>
          <p:cNvPr id="216" name="Google Shape;216;p22"/>
          <p:cNvSpPr txBox="1"/>
          <p:nvPr/>
        </p:nvSpPr>
        <p:spPr>
          <a:xfrm>
            <a:off x="7680533" y="1493767"/>
            <a:ext cx="3154800" cy="537200"/>
          </a:xfrm>
          <a:prstGeom prst="rect">
            <a:avLst/>
          </a:prstGeom>
          <a:noFill/>
          <a:ln>
            <a:noFill/>
          </a:ln>
        </p:spPr>
        <p:txBody>
          <a:bodyPr spcFirstLastPara="1" wrap="square" lIns="121900" tIns="121900" rIns="121900" bIns="121900" anchor="ctr" anchorCtr="0">
            <a:noAutofit/>
          </a:bodyPr>
          <a:lstStyle/>
          <a:p>
            <a:pPr algn="ctr" defTabSz="1219170"/>
            <a:r>
              <a:rPr lang="en" sz="3200">
                <a:latin typeface="Calibri"/>
                <a:ea typeface="Calibri"/>
                <a:cs typeface="Calibri"/>
                <a:sym typeface="Calibri"/>
              </a:rPr>
              <a:t>Expanded Scale</a:t>
            </a:r>
            <a:endParaRPr sz="3200">
              <a:latin typeface="Calibri"/>
              <a:ea typeface="Calibri"/>
              <a:cs typeface="Calibri"/>
              <a:sym typeface="Calibri"/>
            </a:endParaRPr>
          </a:p>
        </p:txBody>
      </p:sp>
      <p:sp>
        <p:nvSpPr>
          <p:cNvPr id="217" name="Google Shape;217;p22"/>
          <p:cNvSpPr txBox="1"/>
          <p:nvPr/>
        </p:nvSpPr>
        <p:spPr>
          <a:xfrm>
            <a:off x="965733" y="3554967"/>
            <a:ext cx="2418000" cy="1131200"/>
          </a:xfrm>
          <a:prstGeom prst="rect">
            <a:avLst/>
          </a:prstGeom>
          <a:noFill/>
          <a:ln>
            <a:noFill/>
          </a:ln>
        </p:spPr>
        <p:txBody>
          <a:bodyPr spcFirstLastPara="1" wrap="square" lIns="121900" tIns="121900" rIns="121900" bIns="121900" anchor="ctr" anchorCtr="0">
            <a:noAutofit/>
          </a:bodyPr>
          <a:lstStyle/>
          <a:p>
            <a:pPr algn="ctr" defTabSz="1219170"/>
            <a:r>
              <a:rPr lang="en" sz="3200">
                <a:solidFill>
                  <a:srgbClr val="4F81BD"/>
                </a:solidFill>
                <a:latin typeface="Calibri"/>
                <a:ea typeface="Calibri"/>
                <a:cs typeface="Calibri"/>
                <a:sym typeface="Calibri"/>
              </a:rPr>
              <a:t>Equalize</a:t>
            </a:r>
            <a:endParaRPr sz="3200">
              <a:solidFill>
                <a:srgbClr val="4F81BD"/>
              </a:solidFill>
              <a:latin typeface="Calibri"/>
              <a:ea typeface="Calibri"/>
              <a:cs typeface="Calibri"/>
              <a:sym typeface="Calibri"/>
            </a:endParaRPr>
          </a:p>
          <a:p>
            <a:pPr algn="ctr" defTabSz="1219170"/>
            <a:r>
              <a:rPr lang="en" sz="3200">
                <a:solidFill>
                  <a:srgbClr val="4F81BD"/>
                </a:solidFill>
                <a:latin typeface="Calibri"/>
                <a:ea typeface="Calibri"/>
                <a:cs typeface="Calibri"/>
                <a:sym typeface="Calibri"/>
              </a:rPr>
              <a:t>Recall</a:t>
            </a:r>
            <a:endParaRPr sz="3200">
              <a:solidFill>
                <a:srgbClr val="4F81BD"/>
              </a:solidFill>
              <a:latin typeface="Calibri"/>
              <a:ea typeface="Calibri"/>
              <a:cs typeface="Calibri"/>
              <a:sym typeface="Calibri"/>
            </a:endParaRPr>
          </a:p>
        </p:txBody>
      </p:sp>
      <p:sp>
        <p:nvSpPr>
          <p:cNvPr id="218" name="Google Shape;218;p22"/>
          <p:cNvSpPr txBox="1"/>
          <p:nvPr/>
        </p:nvSpPr>
        <p:spPr>
          <a:xfrm>
            <a:off x="965733" y="4889367"/>
            <a:ext cx="2418000" cy="1131200"/>
          </a:xfrm>
          <a:prstGeom prst="rect">
            <a:avLst/>
          </a:prstGeom>
          <a:noFill/>
          <a:ln>
            <a:noFill/>
          </a:ln>
        </p:spPr>
        <p:txBody>
          <a:bodyPr spcFirstLastPara="1" wrap="square" lIns="121900" tIns="121900" rIns="121900" bIns="121900" anchor="ctr" anchorCtr="0">
            <a:noAutofit/>
          </a:bodyPr>
          <a:lstStyle/>
          <a:p>
            <a:pPr algn="ctr" defTabSz="1219170"/>
            <a:r>
              <a:rPr lang="en" sz="3200">
                <a:solidFill>
                  <a:srgbClr val="8064A2"/>
                </a:solidFill>
                <a:latin typeface="Calibri"/>
                <a:ea typeface="Calibri"/>
                <a:cs typeface="Calibri"/>
                <a:sym typeface="Calibri"/>
              </a:rPr>
              <a:t>Reduce</a:t>
            </a:r>
            <a:endParaRPr sz="3200">
              <a:solidFill>
                <a:srgbClr val="8064A2"/>
              </a:solidFill>
              <a:latin typeface="Calibri"/>
              <a:ea typeface="Calibri"/>
              <a:cs typeface="Calibri"/>
              <a:sym typeface="Calibri"/>
            </a:endParaRPr>
          </a:p>
          <a:p>
            <a:pPr algn="ctr" defTabSz="1219170"/>
            <a:r>
              <a:rPr lang="en" sz="3200">
                <a:solidFill>
                  <a:srgbClr val="8064A2"/>
                </a:solidFill>
                <a:latin typeface="Calibri"/>
                <a:ea typeface="Calibri"/>
                <a:cs typeface="Calibri"/>
                <a:sym typeface="Calibri"/>
              </a:rPr>
              <a:t>Disparities</a:t>
            </a:r>
            <a:endParaRPr sz="3200">
              <a:solidFill>
                <a:srgbClr val="8064A2"/>
              </a:solidFill>
              <a:latin typeface="Calibri"/>
              <a:ea typeface="Calibri"/>
              <a:cs typeface="Calibri"/>
              <a:sym typeface="Calibri"/>
            </a:endParaRPr>
          </a:p>
        </p:txBody>
      </p:sp>
      <p:sp>
        <p:nvSpPr>
          <p:cNvPr id="219" name="Google Shape;219;p22"/>
          <p:cNvSpPr/>
          <p:nvPr/>
        </p:nvSpPr>
        <p:spPr>
          <a:xfrm>
            <a:off x="3383700" y="2220567"/>
            <a:ext cx="3791200" cy="1131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
        <p:nvSpPr>
          <p:cNvPr id="220" name="Google Shape;220;p22"/>
          <p:cNvSpPr txBox="1"/>
          <p:nvPr/>
        </p:nvSpPr>
        <p:spPr>
          <a:xfrm>
            <a:off x="965733" y="2220567"/>
            <a:ext cx="2418000" cy="1131200"/>
          </a:xfrm>
          <a:prstGeom prst="rect">
            <a:avLst/>
          </a:prstGeom>
          <a:noFill/>
          <a:ln>
            <a:noFill/>
          </a:ln>
        </p:spPr>
        <p:txBody>
          <a:bodyPr spcFirstLastPara="1" wrap="square" lIns="121900" tIns="121900" rIns="121900" bIns="121900" anchor="ctr" anchorCtr="0">
            <a:noAutofit/>
          </a:bodyPr>
          <a:lstStyle/>
          <a:p>
            <a:pPr algn="ctr" defTabSz="1219170"/>
            <a:r>
              <a:rPr lang="en" sz="3200">
                <a:latin typeface="Calibri"/>
                <a:ea typeface="Calibri"/>
                <a:cs typeface="Calibri"/>
                <a:sym typeface="Calibri"/>
              </a:rPr>
              <a:t>No</a:t>
            </a:r>
            <a:endParaRPr sz="3200">
              <a:latin typeface="Calibri"/>
              <a:ea typeface="Calibri"/>
              <a:cs typeface="Calibri"/>
              <a:sym typeface="Calibri"/>
            </a:endParaRPr>
          </a:p>
          <a:p>
            <a:pPr algn="ctr" defTabSz="1219170"/>
            <a:r>
              <a:rPr lang="en" sz="3200">
                <a:latin typeface="Calibri"/>
                <a:ea typeface="Calibri"/>
                <a:cs typeface="Calibri"/>
                <a:sym typeface="Calibri"/>
              </a:rPr>
              <a:t>Constraint</a:t>
            </a:r>
            <a:endParaRPr sz="3200">
              <a:latin typeface="Calibri"/>
              <a:ea typeface="Calibri"/>
              <a:cs typeface="Calibri"/>
              <a:sym typeface="Calibri"/>
            </a:endParaRPr>
          </a:p>
        </p:txBody>
      </p:sp>
    </p:spTree>
    <p:extLst>
      <p:ext uri="{BB962C8B-B14F-4D97-AF65-F5344CB8AC3E}">
        <p14:creationId xmlns:p14="http://schemas.microsoft.com/office/powerpoint/2010/main" val="196250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pic>
        <p:nvPicPr>
          <p:cNvPr id="225" name="Google Shape;225;p23" title="Chart"/>
          <p:cNvPicPr preferRelativeResize="0"/>
          <p:nvPr/>
        </p:nvPicPr>
        <p:blipFill>
          <a:blip r:embed="rId3">
            <a:alphaModFix/>
          </a:blip>
          <a:stretch>
            <a:fillRect/>
          </a:stretch>
        </p:blipFill>
        <p:spPr>
          <a:xfrm>
            <a:off x="203200" y="203201"/>
            <a:ext cx="11785600" cy="5751244"/>
          </a:xfrm>
          <a:prstGeom prst="rect">
            <a:avLst/>
          </a:prstGeom>
          <a:noFill/>
          <a:ln>
            <a:noFill/>
          </a:ln>
        </p:spPr>
      </p:pic>
      <p:cxnSp>
        <p:nvCxnSpPr>
          <p:cNvPr id="226" name="Google Shape;226;p23"/>
          <p:cNvCxnSpPr/>
          <p:nvPr/>
        </p:nvCxnSpPr>
        <p:spPr>
          <a:xfrm>
            <a:off x="3817900" y="5755067"/>
            <a:ext cx="3407600" cy="0"/>
          </a:xfrm>
          <a:prstGeom prst="straightConnector1">
            <a:avLst/>
          </a:prstGeom>
          <a:noFill/>
          <a:ln w="19050" cap="flat" cmpd="sng">
            <a:solidFill>
              <a:srgbClr val="000000"/>
            </a:solidFill>
            <a:prstDash val="solid"/>
            <a:round/>
            <a:headEnd type="none" w="med" len="med"/>
            <a:tailEnd type="none" w="med" len="med"/>
          </a:ln>
        </p:spPr>
      </p:cxnSp>
      <p:sp>
        <p:nvSpPr>
          <p:cNvPr id="227" name="Google Shape;227;p23"/>
          <p:cNvSpPr txBox="1"/>
          <p:nvPr/>
        </p:nvSpPr>
        <p:spPr>
          <a:xfrm>
            <a:off x="4404700" y="5755067"/>
            <a:ext cx="2234000" cy="630000"/>
          </a:xfrm>
          <a:prstGeom prst="rect">
            <a:avLst/>
          </a:prstGeom>
          <a:noFill/>
          <a:ln>
            <a:noFill/>
          </a:ln>
        </p:spPr>
        <p:txBody>
          <a:bodyPr spcFirstLastPara="1" wrap="square" lIns="121900" tIns="121900" rIns="121900" bIns="121900" anchor="t" anchorCtr="0">
            <a:noAutofit/>
          </a:bodyPr>
          <a:lstStyle/>
          <a:p>
            <a:pPr algn="ctr" defTabSz="1219170"/>
            <a:r>
              <a:rPr lang="en" sz="2400">
                <a:latin typeface="Calibri"/>
                <a:ea typeface="Calibri"/>
                <a:cs typeface="Calibri"/>
                <a:sym typeface="Calibri"/>
              </a:rPr>
              <a:t>Expanded Scale</a:t>
            </a:r>
            <a:endParaRPr sz="2400">
              <a:latin typeface="Calibri"/>
              <a:ea typeface="Calibri"/>
              <a:cs typeface="Calibri"/>
              <a:sym typeface="Calibri"/>
            </a:endParaRPr>
          </a:p>
        </p:txBody>
      </p:sp>
      <p:cxnSp>
        <p:nvCxnSpPr>
          <p:cNvPr id="228" name="Google Shape;228;p23"/>
          <p:cNvCxnSpPr/>
          <p:nvPr/>
        </p:nvCxnSpPr>
        <p:spPr>
          <a:xfrm>
            <a:off x="7855733" y="5755067"/>
            <a:ext cx="3407600" cy="0"/>
          </a:xfrm>
          <a:prstGeom prst="straightConnector1">
            <a:avLst/>
          </a:prstGeom>
          <a:noFill/>
          <a:ln w="19050" cap="flat" cmpd="sng">
            <a:solidFill>
              <a:srgbClr val="000000"/>
            </a:solidFill>
            <a:prstDash val="solid"/>
            <a:round/>
            <a:headEnd type="none" w="med" len="med"/>
            <a:tailEnd type="none" w="med" len="med"/>
          </a:ln>
        </p:spPr>
      </p:cxnSp>
      <p:sp>
        <p:nvSpPr>
          <p:cNvPr id="229" name="Google Shape;229;p23"/>
          <p:cNvSpPr txBox="1"/>
          <p:nvPr/>
        </p:nvSpPr>
        <p:spPr>
          <a:xfrm>
            <a:off x="8442533" y="5755067"/>
            <a:ext cx="2234000" cy="630000"/>
          </a:xfrm>
          <a:prstGeom prst="rect">
            <a:avLst/>
          </a:prstGeom>
          <a:noFill/>
          <a:ln>
            <a:noFill/>
          </a:ln>
        </p:spPr>
        <p:txBody>
          <a:bodyPr spcFirstLastPara="1" wrap="square" lIns="121900" tIns="121900" rIns="121900" bIns="121900" anchor="t" anchorCtr="0">
            <a:noAutofit/>
          </a:bodyPr>
          <a:lstStyle/>
          <a:p>
            <a:pPr algn="ctr" defTabSz="1219170"/>
            <a:r>
              <a:rPr lang="en" sz="2400">
                <a:latin typeface="Calibri"/>
                <a:ea typeface="Calibri"/>
                <a:cs typeface="Calibri"/>
                <a:sym typeface="Calibri"/>
              </a:rPr>
              <a:t>Current Scale</a:t>
            </a:r>
            <a:endParaRPr sz="2400">
              <a:latin typeface="Calibri"/>
              <a:ea typeface="Calibri"/>
              <a:cs typeface="Calibri"/>
              <a:sym typeface="Calibri"/>
            </a:endParaRPr>
          </a:p>
        </p:txBody>
      </p:sp>
      <p:cxnSp>
        <p:nvCxnSpPr>
          <p:cNvPr id="230" name="Google Shape;230;p23"/>
          <p:cNvCxnSpPr/>
          <p:nvPr/>
        </p:nvCxnSpPr>
        <p:spPr>
          <a:xfrm>
            <a:off x="1379467" y="5755067"/>
            <a:ext cx="2135200" cy="0"/>
          </a:xfrm>
          <a:prstGeom prst="straightConnector1">
            <a:avLst/>
          </a:prstGeom>
          <a:noFill/>
          <a:ln w="19050" cap="flat" cmpd="sng">
            <a:solidFill>
              <a:srgbClr val="000000"/>
            </a:solidFill>
            <a:prstDash val="solid"/>
            <a:round/>
            <a:headEnd type="none" w="med" len="med"/>
            <a:tailEnd type="none" w="med" len="med"/>
          </a:ln>
        </p:spPr>
      </p:cxnSp>
      <p:sp>
        <p:nvSpPr>
          <p:cNvPr id="231" name="Google Shape;231;p23"/>
          <p:cNvSpPr txBox="1"/>
          <p:nvPr/>
        </p:nvSpPr>
        <p:spPr>
          <a:xfrm>
            <a:off x="1301900" y="5755067"/>
            <a:ext cx="2234000" cy="630000"/>
          </a:xfrm>
          <a:prstGeom prst="rect">
            <a:avLst/>
          </a:prstGeom>
          <a:noFill/>
          <a:ln>
            <a:noFill/>
          </a:ln>
        </p:spPr>
        <p:txBody>
          <a:bodyPr spcFirstLastPara="1" wrap="square" lIns="121900" tIns="121900" rIns="121900" bIns="121900" anchor="t" anchorCtr="0">
            <a:noAutofit/>
          </a:bodyPr>
          <a:lstStyle/>
          <a:p>
            <a:pPr algn="ctr" defTabSz="1219170"/>
            <a:r>
              <a:rPr lang="en" sz="2400">
                <a:latin typeface="Calibri"/>
                <a:ea typeface="Calibri"/>
                <a:cs typeface="Calibri"/>
                <a:sym typeface="Calibri"/>
              </a:rPr>
              <a:t>Base Model</a:t>
            </a:r>
            <a:endParaRPr sz="2400">
              <a:latin typeface="Calibri"/>
              <a:ea typeface="Calibri"/>
              <a:cs typeface="Calibri"/>
              <a:sym typeface="Calibri"/>
            </a:endParaRPr>
          </a:p>
        </p:txBody>
      </p:sp>
    </p:spTree>
    <p:extLst>
      <p:ext uri="{BB962C8B-B14F-4D97-AF65-F5344CB8AC3E}">
        <p14:creationId xmlns:p14="http://schemas.microsoft.com/office/powerpoint/2010/main" val="371327608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pic>
        <p:nvPicPr>
          <p:cNvPr id="236" name="Google Shape;236;p24" title="Chart"/>
          <p:cNvPicPr preferRelativeResize="0"/>
          <p:nvPr/>
        </p:nvPicPr>
        <p:blipFill>
          <a:blip r:embed="rId3">
            <a:alphaModFix/>
          </a:blip>
          <a:stretch>
            <a:fillRect/>
          </a:stretch>
        </p:blipFill>
        <p:spPr>
          <a:xfrm>
            <a:off x="1733551" y="316301"/>
            <a:ext cx="8724900" cy="5848351"/>
          </a:xfrm>
          <a:prstGeom prst="rect">
            <a:avLst/>
          </a:prstGeom>
          <a:noFill/>
          <a:ln>
            <a:noFill/>
          </a:ln>
        </p:spPr>
      </p:pic>
      <p:pic>
        <p:nvPicPr>
          <p:cNvPr id="237" name="Google Shape;237;p24"/>
          <p:cNvPicPr preferRelativeResize="0"/>
          <p:nvPr/>
        </p:nvPicPr>
        <p:blipFill>
          <a:blip r:embed="rId4">
            <a:alphaModFix/>
          </a:blip>
          <a:stretch>
            <a:fillRect/>
          </a:stretch>
        </p:blipFill>
        <p:spPr>
          <a:xfrm>
            <a:off x="3738233" y="5872977"/>
            <a:ext cx="6075467" cy="476000"/>
          </a:xfrm>
          <a:prstGeom prst="rect">
            <a:avLst/>
          </a:prstGeom>
          <a:noFill/>
          <a:ln>
            <a:noFill/>
          </a:ln>
        </p:spPr>
      </p:pic>
    </p:spTree>
    <p:extLst>
      <p:ext uri="{BB962C8B-B14F-4D97-AF65-F5344CB8AC3E}">
        <p14:creationId xmlns:p14="http://schemas.microsoft.com/office/powerpoint/2010/main" val="38163970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25"/>
          <p:cNvSpPr txBox="1"/>
          <p:nvPr/>
        </p:nvSpPr>
        <p:spPr>
          <a:xfrm>
            <a:off x="609600" y="274639"/>
            <a:ext cx="10972800" cy="1143200"/>
          </a:xfrm>
          <a:prstGeom prst="rect">
            <a:avLst/>
          </a:prstGeom>
          <a:noFill/>
          <a:ln>
            <a:noFill/>
          </a:ln>
        </p:spPr>
        <p:txBody>
          <a:bodyPr spcFirstLastPara="1" wrap="square" lIns="121900" tIns="121900" rIns="121900" bIns="121900" anchor="t" anchorCtr="0">
            <a:noAutofit/>
          </a:bodyPr>
          <a:lstStyle/>
          <a:p>
            <a:pPr algn="ctr" defTabSz="1219170"/>
            <a:r>
              <a:rPr lang="en" sz="3200"/>
              <a:t>Little Equity/Efficiency Trade-Off at Current Scale</a:t>
            </a:r>
            <a:endParaRPr sz="3200"/>
          </a:p>
        </p:txBody>
      </p:sp>
      <p:sp>
        <p:nvSpPr>
          <p:cNvPr id="243" name="Google Shape;243;p25"/>
          <p:cNvSpPr txBox="1"/>
          <p:nvPr/>
        </p:nvSpPr>
        <p:spPr>
          <a:xfrm>
            <a:off x="1032349" y="1206300"/>
            <a:ext cx="2940800" cy="5122000"/>
          </a:xfrm>
          <a:prstGeom prst="rect">
            <a:avLst/>
          </a:prstGeom>
          <a:solidFill>
            <a:srgbClr val="797979"/>
          </a:solidFill>
          <a:ln>
            <a:noFill/>
          </a:ln>
        </p:spPr>
        <p:txBody>
          <a:bodyPr spcFirstLastPara="1" wrap="square" lIns="121900" tIns="121900" rIns="121900" bIns="121900" anchor="t" anchorCtr="0">
            <a:noAutofit/>
          </a:bodyPr>
          <a:lstStyle/>
          <a:p>
            <a:pPr algn="ctr" defTabSz="1219170">
              <a:lnSpc>
                <a:spcPct val="114000"/>
              </a:lnSpc>
            </a:pPr>
            <a:r>
              <a:rPr lang="en" sz="3200" b="1" dirty="0">
                <a:solidFill>
                  <a:srgbClr val="FFFFFF"/>
                </a:solidFill>
              </a:rPr>
              <a:t>Top 150</a:t>
            </a:r>
            <a:endParaRPr sz="3200" b="1" dirty="0">
              <a:solidFill>
                <a:srgbClr val="FFFFFF"/>
              </a:solidFill>
            </a:endParaRPr>
          </a:p>
          <a:p>
            <a:pPr defTabSz="1219170">
              <a:lnSpc>
                <a:spcPct val="114000"/>
              </a:lnSpc>
              <a:spcBef>
                <a:spcPts val="667"/>
              </a:spcBef>
            </a:pPr>
            <a:endParaRPr sz="3200" dirty="0">
              <a:solidFill>
                <a:srgbClr val="FFFFFF"/>
              </a:solidFill>
            </a:endParaRPr>
          </a:p>
          <a:p>
            <a:pPr algn="ctr" defTabSz="1219170">
              <a:lnSpc>
                <a:spcPct val="114000"/>
              </a:lnSpc>
              <a:spcBef>
                <a:spcPts val="667"/>
              </a:spcBef>
            </a:pPr>
            <a:endParaRPr sz="2133" dirty="0">
              <a:solidFill>
                <a:srgbClr val="FFFFFF"/>
              </a:solidFill>
            </a:endParaRPr>
          </a:p>
          <a:p>
            <a:pPr algn="ctr" defTabSz="1219170">
              <a:lnSpc>
                <a:spcPct val="114000"/>
              </a:lnSpc>
              <a:spcBef>
                <a:spcPts val="667"/>
              </a:spcBef>
            </a:pPr>
            <a:r>
              <a:rPr lang="en" sz="4000" dirty="0">
                <a:solidFill>
                  <a:srgbClr val="FFFFFF"/>
                </a:solidFill>
              </a:rPr>
              <a:t>72.7%</a:t>
            </a:r>
            <a:endParaRPr sz="4000" dirty="0">
              <a:solidFill>
                <a:srgbClr val="FFFFFF"/>
              </a:solidFill>
            </a:endParaRPr>
          </a:p>
          <a:p>
            <a:pPr algn="ctr" defTabSz="1219170">
              <a:lnSpc>
                <a:spcPct val="114000"/>
              </a:lnSpc>
              <a:spcBef>
                <a:spcPts val="667"/>
              </a:spcBef>
            </a:pPr>
            <a:r>
              <a:rPr lang="en" sz="2400" dirty="0">
                <a:solidFill>
                  <a:srgbClr val="FFFFFF"/>
                </a:solidFill>
              </a:rPr>
              <a:t>Precision</a:t>
            </a:r>
            <a:endParaRPr sz="2400" dirty="0">
              <a:solidFill>
                <a:srgbClr val="FFFFFF"/>
              </a:solidFill>
            </a:endParaRPr>
          </a:p>
          <a:p>
            <a:pPr algn="ctr" defTabSz="1219170">
              <a:lnSpc>
                <a:spcPct val="114000"/>
              </a:lnSpc>
              <a:spcBef>
                <a:spcPts val="667"/>
              </a:spcBef>
            </a:pPr>
            <a:endParaRPr sz="2133" dirty="0">
              <a:solidFill>
                <a:srgbClr val="FFFFFF"/>
              </a:solidFill>
            </a:endParaRPr>
          </a:p>
          <a:p>
            <a:pPr algn="ctr" defTabSz="1219170">
              <a:lnSpc>
                <a:spcPct val="114000"/>
              </a:lnSpc>
              <a:spcBef>
                <a:spcPts val="667"/>
              </a:spcBef>
            </a:pPr>
            <a:r>
              <a:rPr lang="en" sz="4000" dirty="0">
                <a:solidFill>
                  <a:srgbClr val="FFFFFF"/>
                </a:solidFill>
              </a:rPr>
              <a:t>150</a:t>
            </a:r>
            <a:endParaRPr sz="4000" dirty="0">
              <a:solidFill>
                <a:srgbClr val="FFFFFF"/>
              </a:solidFill>
            </a:endParaRPr>
          </a:p>
          <a:p>
            <a:pPr algn="ctr" defTabSz="1219170">
              <a:lnSpc>
                <a:spcPct val="114000"/>
              </a:lnSpc>
              <a:spcBef>
                <a:spcPts val="667"/>
              </a:spcBef>
              <a:spcAft>
                <a:spcPts val="667"/>
              </a:spcAft>
            </a:pPr>
            <a:r>
              <a:rPr lang="en" sz="2400" dirty="0">
                <a:solidFill>
                  <a:srgbClr val="FFFFFF"/>
                </a:solidFill>
              </a:rPr>
              <a:t>Total Count</a:t>
            </a:r>
            <a:endParaRPr sz="2400" dirty="0">
              <a:solidFill>
                <a:srgbClr val="FFFFFF"/>
              </a:solidFill>
            </a:endParaRPr>
          </a:p>
        </p:txBody>
      </p:sp>
      <p:sp>
        <p:nvSpPr>
          <p:cNvPr id="244" name="Google Shape;244;p25"/>
          <p:cNvSpPr txBox="1"/>
          <p:nvPr/>
        </p:nvSpPr>
        <p:spPr>
          <a:xfrm>
            <a:off x="4626851" y="1206300"/>
            <a:ext cx="2940800" cy="5122000"/>
          </a:xfrm>
          <a:prstGeom prst="rect">
            <a:avLst/>
          </a:prstGeom>
          <a:solidFill>
            <a:srgbClr val="008080"/>
          </a:solidFill>
          <a:ln>
            <a:noFill/>
          </a:ln>
        </p:spPr>
        <p:txBody>
          <a:bodyPr spcFirstLastPara="1" wrap="square" lIns="121900" tIns="121900" rIns="121900" bIns="121900" anchor="t" anchorCtr="0">
            <a:noAutofit/>
          </a:bodyPr>
          <a:lstStyle/>
          <a:p>
            <a:pPr algn="ctr" defTabSz="1219170">
              <a:lnSpc>
                <a:spcPct val="114000"/>
              </a:lnSpc>
            </a:pPr>
            <a:r>
              <a:rPr lang="en" sz="3200" b="1" dirty="0">
                <a:solidFill>
                  <a:srgbClr val="FFFFFF"/>
                </a:solidFill>
              </a:rPr>
              <a:t>Equal</a:t>
            </a:r>
            <a:endParaRPr sz="3200" b="1" dirty="0">
              <a:solidFill>
                <a:srgbClr val="FFFFFF"/>
              </a:solidFill>
            </a:endParaRPr>
          </a:p>
          <a:p>
            <a:pPr algn="ctr" defTabSz="1219170">
              <a:lnSpc>
                <a:spcPct val="114000"/>
              </a:lnSpc>
              <a:spcBef>
                <a:spcPts val="667"/>
              </a:spcBef>
            </a:pPr>
            <a:r>
              <a:rPr lang="en" sz="3200" b="1" dirty="0">
                <a:solidFill>
                  <a:srgbClr val="FFFFFF"/>
                </a:solidFill>
              </a:rPr>
              <a:t>Recall</a:t>
            </a:r>
            <a:endParaRPr sz="2133" dirty="0">
              <a:solidFill>
                <a:srgbClr val="FFFFFF"/>
              </a:solidFill>
            </a:endParaRPr>
          </a:p>
          <a:p>
            <a:pPr algn="ctr" defTabSz="1219170">
              <a:lnSpc>
                <a:spcPct val="114000"/>
              </a:lnSpc>
              <a:spcBef>
                <a:spcPts val="667"/>
              </a:spcBef>
            </a:pPr>
            <a:endParaRPr sz="2133" dirty="0">
              <a:solidFill>
                <a:srgbClr val="FFFFFF"/>
              </a:solidFill>
            </a:endParaRPr>
          </a:p>
          <a:p>
            <a:pPr algn="ctr" defTabSz="1219170">
              <a:lnSpc>
                <a:spcPct val="114000"/>
              </a:lnSpc>
              <a:spcBef>
                <a:spcPts val="667"/>
              </a:spcBef>
            </a:pPr>
            <a:r>
              <a:rPr lang="en" sz="4000" dirty="0">
                <a:solidFill>
                  <a:srgbClr val="FFFFFF"/>
                </a:solidFill>
              </a:rPr>
              <a:t>70.7%</a:t>
            </a:r>
            <a:endParaRPr sz="4000" dirty="0">
              <a:solidFill>
                <a:srgbClr val="FFFFFF"/>
              </a:solidFill>
            </a:endParaRPr>
          </a:p>
          <a:p>
            <a:pPr algn="ctr" defTabSz="1219170">
              <a:lnSpc>
                <a:spcPct val="114000"/>
              </a:lnSpc>
              <a:spcBef>
                <a:spcPts val="667"/>
              </a:spcBef>
            </a:pPr>
            <a:r>
              <a:rPr lang="en" sz="2400" dirty="0">
                <a:solidFill>
                  <a:srgbClr val="FFFFFF"/>
                </a:solidFill>
              </a:rPr>
              <a:t>Precision</a:t>
            </a:r>
            <a:endParaRPr sz="2400" dirty="0">
              <a:solidFill>
                <a:srgbClr val="FFFFFF"/>
              </a:solidFill>
            </a:endParaRPr>
          </a:p>
          <a:p>
            <a:pPr algn="ctr" defTabSz="1219170">
              <a:lnSpc>
                <a:spcPct val="114000"/>
              </a:lnSpc>
              <a:spcBef>
                <a:spcPts val="667"/>
              </a:spcBef>
            </a:pPr>
            <a:endParaRPr sz="2133" dirty="0">
              <a:solidFill>
                <a:srgbClr val="FFFFFF"/>
              </a:solidFill>
            </a:endParaRPr>
          </a:p>
          <a:p>
            <a:pPr algn="ctr" defTabSz="1219170">
              <a:lnSpc>
                <a:spcPct val="114000"/>
              </a:lnSpc>
              <a:spcBef>
                <a:spcPts val="667"/>
              </a:spcBef>
            </a:pPr>
            <a:r>
              <a:rPr lang="en" sz="4000" dirty="0">
                <a:solidFill>
                  <a:srgbClr val="FFFFFF"/>
                </a:solidFill>
              </a:rPr>
              <a:t>150</a:t>
            </a:r>
            <a:endParaRPr sz="4000" dirty="0">
              <a:solidFill>
                <a:srgbClr val="FFFFFF"/>
              </a:solidFill>
            </a:endParaRPr>
          </a:p>
          <a:p>
            <a:pPr algn="ctr" defTabSz="1219170">
              <a:lnSpc>
                <a:spcPct val="114000"/>
              </a:lnSpc>
              <a:spcBef>
                <a:spcPts val="667"/>
              </a:spcBef>
              <a:spcAft>
                <a:spcPts val="667"/>
              </a:spcAft>
            </a:pPr>
            <a:r>
              <a:rPr lang="en" sz="2400" dirty="0">
                <a:solidFill>
                  <a:srgbClr val="FFFFFF"/>
                </a:solidFill>
              </a:rPr>
              <a:t>Total Count</a:t>
            </a:r>
            <a:endParaRPr sz="2400" dirty="0">
              <a:solidFill>
                <a:srgbClr val="FFFFFF"/>
              </a:solidFill>
            </a:endParaRPr>
          </a:p>
        </p:txBody>
      </p:sp>
      <p:sp>
        <p:nvSpPr>
          <p:cNvPr id="245" name="Google Shape;245;p25"/>
          <p:cNvSpPr txBox="1"/>
          <p:nvPr/>
        </p:nvSpPr>
        <p:spPr>
          <a:xfrm>
            <a:off x="8221249" y="1206300"/>
            <a:ext cx="2938400" cy="5122000"/>
          </a:xfrm>
          <a:prstGeom prst="rect">
            <a:avLst/>
          </a:prstGeom>
          <a:solidFill>
            <a:srgbClr val="4682B4"/>
          </a:solidFill>
          <a:ln>
            <a:noFill/>
          </a:ln>
        </p:spPr>
        <p:txBody>
          <a:bodyPr spcFirstLastPara="1" wrap="square" lIns="121900" tIns="121900" rIns="121900" bIns="121900" anchor="t" anchorCtr="0">
            <a:noAutofit/>
          </a:bodyPr>
          <a:lstStyle/>
          <a:p>
            <a:pPr algn="ctr" defTabSz="1219170">
              <a:lnSpc>
                <a:spcPct val="114000"/>
              </a:lnSpc>
            </a:pPr>
            <a:r>
              <a:rPr lang="en" sz="3200" b="1" dirty="0">
                <a:solidFill>
                  <a:srgbClr val="FFFFFF"/>
                </a:solidFill>
              </a:rPr>
              <a:t>Proportional</a:t>
            </a:r>
            <a:endParaRPr sz="3200" b="1" dirty="0">
              <a:solidFill>
                <a:srgbClr val="FFFFFF"/>
              </a:solidFill>
            </a:endParaRPr>
          </a:p>
          <a:p>
            <a:pPr algn="ctr" defTabSz="1219170">
              <a:lnSpc>
                <a:spcPct val="114000"/>
              </a:lnSpc>
              <a:spcBef>
                <a:spcPts val="667"/>
              </a:spcBef>
            </a:pPr>
            <a:r>
              <a:rPr lang="en" sz="3200" b="1" dirty="0">
                <a:solidFill>
                  <a:srgbClr val="FFFFFF"/>
                </a:solidFill>
              </a:rPr>
              <a:t>Recall</a:t>
            </a:r>
            <a:endParaRPr sz="2133" dirty="0">
              <a:solidFill>
                <a:srgbClr val="FFFFFF"/>
              </a:solidFill>
            </a:endParaRPr>
          </a:p>
          <a:p>
            <a:pPr algn="ctr" defTabSz="1219170">
              <a:lnSpc>
                <a:spcPct val="114000"/>
              </a:lnSpc>
              <a:spcBef>
                <a:spcPts val="667"/>
              </a:spcBef>
            </a:pPr>
            <a:endParaRPr sz="2133" dirty="0">
              <a:solidFill>
                <a:srgbClr val="FFFFFF"/>
              </a:solidFill>
            </a:endParaRPr>
          </a:p>
          <a:p>
            <a:pPr algn="ctr" defTabSz="1219170">
              <a:lnSpc>
                <a:spcPct val="114000"/>
              </a:lnSpc>
              <a:spcBef>
                <a:spcPts val="667"/>
              </a:spcBef>
            </a:pPr>
            <a:r>
              <a:rPr lang="en" sz="4000" dirty="0">
                <a:solidFill>
                  <a:srgbClr val="FFFFFF"/>
                </a:solidFill>
              </a:rPr>
              <a:t>70.7%</a:t>
            </a:r>
            <a:endParaRPr sz="4000" dirty="0">
              <a:solidFill>
                <a:srgbClr val="FFFFFF"/>
              </a:solidFill>
            </a:endParaRPr>
          </a:p>
          <a:p>
            <a:pPr algn="ctr" defTabSz="1219170">
              <a:lnSpc>
                <a:spcPct val="114000"/>
              </a:lnSpc>
              <a:spcBef>
                <a:spcPts val="667"/>
              </a:spcBef>
            </a:pPr>
            <a:r>
              <a:rPr lang="en" sz="2400" dirty="0">
                <a:solidFill>
                  <a:srgbClr val="FFFFFF"/>
                </a:solidFill>
              </a:rPr>
              <a:t>Precision</a:t>
            </a:r>
            <a:endParaRPr sz="2400" dirty="0">
              <a:solidFill>
                <a:srgbClr val="FFFFFF"/>
              </a:solidFill>
            </a:endParaRPr>
          </a:p>
          <a:p>
            <a:pPr algn="ctr" defTabSz="1219170">
              <a:lnSpc>
                <a:spcPct val="114000"/>
              </a:lnSpc>
              <a:spcBef>
                <a:spcPts val="667"/>
              </a:spcBef>
            </a:pPr>
            <a:endParaRPr sz="2133" dirty="0">
              <a:solidFill>
                <a:srgbClr val="FFFFFF"/>
              </a:solidFill>
            </a:endParaRPr>
          </a:p>
          <a:p>
            <a:pPr algn="ctr" defTabSz="1219170">
              <a:lnSpc>
                <a:spcPct val="114000"/>
              </a:lnSpc>
              <a:spcBef>
                <a:spcPts val="667"/>
              </a:spcBef>
            </a:pPr>
            <a:r>
              <a:rPr lang="en" sz="4000" dirty="0">
                <a:solidFill>
                  <a:srgbClr val="FFFFFF"/>
                </a:solidFill>
              </a:rPr>
              <a:t>150</a:t>
            </a:r>
            <a:endParaRPr sz="4000" dirty="0">
              <a:solidFill>
                <a:srgbClr val="FFFFFF"/>
              </a:solidFill>
            </a:endParaRPr>
          </a:p>
          <a:p>
            <a:pPr algn="ctr" defTabSz="1219170">
              <a:lnSpc>
                <a:spcPct val="114000"/>
              </a:lnSpc>
              <a:spcBef>
                <a:spcPts val="667"/>
              </a:spcBef>
              <a:spcAft>
                <a:spcPts val="667"/>
              </a:spcAft>
            </a:pPr>
            <a:r>
              <a:rPr lang="en" sz="2400" dirty="0">
                <a:solidFill>
                  <a:srgbClr val="FFFFFF"/>
                </a:solidFill>
              </a:rPr>
              <a:t>Total Count</a:t>
            </a:r>
            <a:endParaRPr sz="2400" dirty="0">
              <a:solidFill>
                <a:srgbClr val="FFFFFF"/>
              </a:solidFill>
            </a:endParaRPr>
          </a:p>
        </p:txBody>
      </p:sp>
    </p:spTree>
    <p:extLst>
      <p:ext uri="{BB962C8B-B14F-4D97-AF65-F5344CB8AC3E}">
        <p14:creationId xmlns:p14="http://schemas.microsoft.com/office/powerpoint/2010/main" val="2110971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800" dirty="0"/>
              <a:t>Data and AI Ethics Issues</a:t>
            </a:r>
          </a:p>
        </p:txBody>
      </p:sp>
      <p:graphicFrame>
        <p:nvGraphicFramePr>
          <p:cNvPr id="7" name="Content Placeholder 3">
            <a:extLst>
              <a:ext uri="{FF2B5EF4-FFF2-40B4-BE49-F238E27FC236}">
                <a16:creationId xmlns:a16="http://schemas.microsoft.com/office/drawing/2014/main" id="{909E99C8-C1C9-DC4E-A00A-C3C715B7EB22}"/>
              </a:ext>
            </a:extLst>
          </p:cNvPr>
          <p:cNvGraphicFramePr>
            <a:graphicFrameLocks/>
          </p:cNvGraphicFramePr>
          <p:nvPr/>
        </p:nvGraphicFramePr>
        <p:xfrm>
          <a:off x="415600" y="1379047"/>
          <a:ext cx="11265456" cy="499769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1828740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E038B8-9DA1-054F-B953-838194CAC13F}"/>
              </a:ext>
            </a:extLst>
          </p:cNvPr>
          <p:cNvSpPr>
            <a:spLocks noGrp="1"/>
          </p:cNvSpPr>
          <p:nvPr>
            <p:ph type="title"/>
          </p:nvPr>
        </p:nvSpPr>
        <p:spPr/>
        <p:txBody>
          <a:bodyPr/>
          <a:lstStyle/>
          <a:p>
            <a:r>
              <a:rPr lang="en-US" dirty="0"/>
              <a:t>A Few Final Thoughts</a:t>
            </a:r>
            <a:endParaRPr lang="en-US" sz="3733" dirty="0"/>
          </a:p>
        </p:txBody>
      </p:sp>
      <p:sp>
        <p:nvSpPr>
          <p:cNvPr id="5" name="Content Placeholder 1">
            <a:extLst>
              <a:ext uri="{FF2B5EF4-FFF2-40B4-BE49-F238E27FC236}">
                <a16:creationId xmlns:a16="http://schemas.microsoft.com/office/drawing/2014/main" id="{65AEB1E1-9B23-EF48-B549-ED51B522A37F}"/>
              </a:ext>
            </a:extLst>
          </p:cNvPr>
          <p:cNvSpPr>
            <a:spLocks noGrp="1"/>
          </p:cNvSpPr>
          <p:nvPr>
            <p:ph type="body" idx="1"/>
          </p:nvPr>
        </p:nvSpPr>
        <p:spPr>
          <a:xfrm>
            <a:off x="415600" y="1151400"/>
            <a:ext cx="11360700" cy="5421522"/>
          </a:xfrm>
        </p:spPr>
        <p:txBody>
          <a:bodyPr/>
          <a:lstStyle/>
          <a:p>
            <a:pPr fontAlgn="base">
              <a:spcAft>
                <a:spcPts val="1800"/>
              </a:spcAft>
            </a:pPr>
            <a:r>
              <a:rPr lang="en-US" dirty="0"/>
              <a:t>Make bias, fairness, and equity an integral part of every project: Scoping, community engagement, metrics, validation, monitoring outcomes</a:t>
            </a:r>
          </a:p>
          <a:p>
            <a:pPr fontAlgn="base">
              <a:spcAft>
                <a:spcPts val="1800"/>
              </a:spcAft>
            </a:pPr>
            <a:r>
              <a:rPr lang="en-US" dirty="0"/>
              <a:t>Understand how different phases of the project could lead to downstream bias</a:t>
            </a:r>
          </a:p>
          <a:p>
            <a:pPr fontAlgn="base">
              <a:spcAft>
                <a:spcPts val="1800"/>
              </a:spcAft>
            </a:pPr>
            <a:r>
              <a:rPr lang="en-US" dirty="0"/>
              <a:t>All bias metrics are not created equal - use the Fairness Tree to understand your problem/use case and select appropriate metrics</a:t>
            </a:r>
          </a:p>
          <a:p>
            <a:pPr fontAlgn="base">
              <a:spcAft>
                <a:spcPts val="1800"/>
              </a:spcAft>
            </a:pPr>
            <a:r>
              <a:rPr lang="en-US" dirty="0"/>
              <a:t>Audit and Explore bias reduction strategies</a:t>
            </a:r>
          </a:p>
          <a:p>
            <a:pPr fontAlgn="base">
              <a:spcAft>
                <a:spcPts val="1800"/>
              </a:spcAft>
            </a:pPr>
            <a:r>
              <a:rPr lang="en-US" dirty="0"/>
              <a:t>A perfectly fair model does not mean fair outcomes. Think about the entire system (including actions) and measure outcomes</a:t>
            </a:r>
          </a:p>
          <a:p>
            <a:pPr fontAlgn="base">
              <a:spcAft>
                <a:spcPts val="1800"/>
              </a:spcAft>
            </a:pPr>
            <a:r>
              <a:rPr lang="en-US" dirty="0"/>
              <a:t>Compared to what?</a:t>
            </a:r>
          </a:p>
        </p:txBody>
      </p:sp>
    </p:spTree>
    <p:extLst>
      <p:ext uri="{BB962C8B-B14F-4D97-AF65-F5344CB8AC3E}">
        <p14:creationId xmlns:p14="http://schemas.microsoft.com/office/powerpoint/2010/main" val="390123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CD5CB3E-2BFC-CF4B-BC01-6E59BE146F2A}"/>
              </a:ext>
            </a:extLst>
          </p:cNvPr>
          <p:cNvSpPr>
            <a:spLocks noGrp="1"/>
          </p:cNvSpPr>
          <p:nvPr>
            <p:ph idx="1"/>
          </p:nvPr>
        </p:nvSpPr>
        <p:spPr/>
        <p:txBody>
          <a:bodyPr/>
          <a:lstStyle/>
          <a:p>
            <a:r>
              <a:rPr lang="en-US" sz="3200" dirty="0"/>
              <a:t>Statistical/Demographic Parity</a:t>
            </a:r>
          </a:p>
          <a:p>
            <a:r>
              <a:rPr lang="en-US" sz="3200" dirty="0"/>
              <a:t>Impact Parity</a:t>
            </a:r>
          </a:p>
          <a:p>
            <a:r>
              <a:rPr lang="en-US" sz="3200" dirty="0"/>
              <a:t>False Discovery Rate Parity</a:t>
            </a:r>
          </a:p>
          <a:p>
            <a:r>
              <a:rPr lang="en-US" sz="3200" dirty="0"/>
              <a:t>False Omission Rate Parity</a:t>
            </a:r>
          </a:p>
          <a:p>
            <a:r>
              <a:rPr lang="en-US" sz="3200" dirty="0"/>
              <a:t>False Positive Rate Parity</a:t>
            </a:r>
          </a:p>
          <a:p>
            <a:r>
              <a:rPr lang="en-US" sz="3200" dirty="0"/>
              <a:t>False Negative Rate Parity</a:t>
            </a:r>
          </a:p>
          <a:p>
            <a:r>
              <a:rPr lang="en-US" sz="3200" dirty="0"/>
              <a:t>...</a:t>
            </a:r>
          </a:p>
        </p:txBody>
      </p:sp>
      <p:sp>
        <p:nvSpPr>
          <p:cNvPr id="3" name="Title 2">
            <a:extLst>
              <a:ext uri="{FF2B5EF4-FFF2-40B4-BE49-F238E27FC236}">
                <a16:creationId xmlns:a16="http://schemas.microsoft.com/office/drawing/2014/main" id="{F0200BDA-BAE3-FD43-BBD3-2545E03E80D4}"/>
              </a:ext>
            </a:extLst>
          </p:cNvPr>
          <p:cNvSpPr>
            <a:spLocks noGrp="1"/>
          </p:cNvSpPr>
          <p:nvPr>
            <p:ph type="title"/>
          </p:nvPr>
        </p:nvSpPr>
        <p:spPr/>
        <p:txBody>
          <a:bodyPr/>
          <a:lstStyle/>
          <a:p>
            <a:r>
              <a:rPr lang="en-US" dirty="0"/>
              <a:t>Many Bias Measures: How do we select what we care about?</a:t>
            </a:r>
          </a:p>
        </p:txBody>
      </p:sp>
      <p:pic>
        <p:nvPicPr>
          <p:cNvPr id="4" name="Picture 3">
            <a:extLst>
              <a:ext uri="{FF2B5EF4-FFF2-40B4-BE49-F238E27FC236}">
                <a16:creationId xmlns:a16="http://schemas.microsoft.com/office/drawing/2014/main" id="{3CCE1541-4475-290D-9763-1ECC7669720F}"/>
              </a:ext>
            </a:extLst>
          </p:cNvPr>
          <p:cNvPicPr>
            <a:picLocks noChangeAspect="1"/>
          </p:cNvPicPr>
          <p:nvPr/>
        </p:nvPicPr>
        <p:blipFill rotWithShape="1">
          <a:blip r:embed="rId2"/>
          <a:srcRect l="1409" t="5307"/>
          <a:stretch/>
        </p:blipFill>
        <p:spPr>
          <a:xfrm>
            <a:off x="5112326" y="2263853"/>
            <a:ext cx="7107383" cy="2606898"/>
          </a:xfrm>
          <a:prstGeom prst="rect">
            <a:avLst/>
          </a:prstGeom>
        </p:spPr>
      </p:pic>
    </p:spTree>
    <p:extLst>
      <p:ext uri="{BB962C8B-B14F-4D97-AF65-F5344CB8AC3E}">
        <p14:creationId xmlns:p14="http://schemas.microsoft.com/office/powerpoint/2010/main" val="19890820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E038B8-9DA1-054F-B953-838194CAC13F}"/>
              </a:ext>
            </a:extLst>
          </p:cNvPr>
          <p:cNvSpPr>
            <a:spLocks noGrp="1"/>
          </p:cNvSpPr>
          <p:nvPr>
            <p:ph type="title"/>
          </p:nvPr>
        </p:nvSpPr>
        <p:spPr/>
        <p:txBody>
          <a:bodyPr/>
          <a:lstStyle/>
          <a:p>
            <a:r>
              <a:rPr lang="en-US" sz="3733" dirty="0"/>
              <a:t>Translating policy goals to fairness metrics</a:t>
            </a:r>
          </a:p>
        </p:txBody>
      </p:sp>
      <p:pic>
        <p:nvPicPr>
          <p:cNvPr id="1026" name="Picture 2">
            <a:extLst>
              <a:ext uri="{FF2B5EF4-FFF2-40B4-BE49-F238E27FC236}">
                <a16:creationId xmlns:a16="http://schemas.microsoft.com/office/drawing/2014/main" id="{8B63C0A7-081E-3D4F-B1C8-1DEEE1091D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014" y="1116762"/>
            <a:ext cx="12192000" cy="5654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30441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E038B8-9DA1-054F-B953-838194CAC13F}"/>
              </a:ext>
            </a:extLst>
          </p:cNvPr>
          <p:cNvSpPr>
            <a:spLocks noGrp="1"/>
          </p:cNvSpPr>
          <p:nvPr>
            <p:ph type="title"/>
          </p:nvPr>
        </p:nvSpPr>
        <p:spPr/>
        <p:txBody>
          <a:bodyPr/>
          <a:lstStyle/>
          <a:p>
            <a:r>
              <a:rPr lang="en-US" dirty="0"/>
              <a:t>How can we reduce bias in ML models?</a:t>
            </a:r>
            <a:endParaRPr lang="en-US" sz="3733" dirty="0"/>
          </a:p>
        </p:txBody>
      </p:sp>
      <p:sp>
        <p:nvSpPr>
          <p:cNvPr id="5" name="Content Placeholder 1">
            <a:extLst>
              <a:ext uri="{FF2B5EF4-FFF2-40B4-BE49-F238E27FC236}">
                <a16:creationId xmlns:a16="http://schemas.microsoft.com/office/drawing/2014/main" id="{65AEB1E1-9B23-EF48-B549-ED51B522A37F}"/>
              </a:ext>
            </a:extLst>
          </p:cNvPr>
          <p:cNvSpPr>
            <a:spLocks noGrp="1"/>
          </p:cNvSpPr>
          <p:nvPr>
            <p:ph type="body" idx="1"/>
          </p:nvPr>
        </p:nvSpPr>
        <p:spPr>
          <a:xfrm>
            <a:off x="415600" y="1151400"/>
            <a:ext cx="11360700" cy="4555200"/>
          </a:xfrm>
        </p:spPr>
        <p:txBody>
          <a:bodyPr/>
          <a:lstStyle/>
          <a:p>
            <a:pPr fontAlgn="base"/>
            <a:r>
              <a:rPr lang="en-US" dirty="0"/>
              <a:t>Fix the world</a:t>
            </a:r>
            <a:br>
              <a:rPr lang="en-US" dirty="0"/>
            </a:br>
            <a:endParaRPr lang="en-US" sz="2000" dirty="0"/>
          </a:p>
          <a:p>
            <a:pPr fontAlgn="base"/>
            <a:r>
              <a:rPr lang="en-US" dirty="0"/>
              <a:t>Pre-Processing: Fix the input data</a:t>
            </a:r>
            <a:endParaRPr lang="en-US" sz="2000" dirty="0"/>
          </a:p>
          <a:p>
            <a:pPr lvl="1" fontAlgn="base">
              <a:spcBef>
                <a:spcPts val="0"/>
              </a:spcBef>
            </a:pPr>
            <a:r>
              <a:rPr lang="en-US" dirty="0"/>
              <a:t>Remove sensitive attributes (and correlated ones)</a:t>
            </a:r>
          </a:p>
          <a:p>
            <a:pPr lvl="1" fontAlgn="base">
              <a:spcBef>
                <a:spcPts val="0"/>
              </a:spcBef>
            </a:pPr>
            <a:r>
              <a:rPr lang="en-US" dirty="0"/>
              <a:t>Resample and/or reweight protected groups</a:t>
            </a:r>
            <a:br>
              <a:rPr lang="en-US" dirty="0"/>
            </a:br>
            <a:endParaRPr lang="en-US" sz="2000" dirty="0"/>
          </a:p>
          <a:p>
            <a:pPr fontAlgn="base"/>
            <a:r>
              <a:rPr lang="en-US" dirty="0"/>
              <a:t>In-Processing: Optimize for fairness in model training</a:t>
            </a:r>
            <a:br>
              <a:rPr lang="en-US" dirty="0"/>
            </a:br>
            <a:endParaRPr lang="en-US" sz="2000" dirty="0"/>
          </a:p>
          <a:p>
            <a:pPr fontAlgn="base"/>
            <a:r>
              <a:rPr lang="en-US" dirty="0"/>
              <a:t>Post-Processing</a:t>
            </a:r>
          </a:p>
          <a:p>
            <a:pPr lvl="1" fontAlgn="base">
              <a:spcBef>
                <a:spcPts val="0"/>
              </a:spcBef>
            </a:pPr>
            <a:r>
              <a:rPr lang="en-US" dirty="0"/>
              <a:t>Choose fair models during model selection</a:t>
            </a:r>
          </a:p>
          <a:p>
            <a:pPr lvl="1" fontAlgn="base">
              <a:spcBef>
                <a:spcPts val="0"/>
              </a:spcBef>
            </a:pPr>
            <a:r>
              <a:rPr lang="en-US" dirty="0"/>
              <a:t>Post-hoc adjustments to ‘de-</a:t>
            </a:r>
            <a:r>
              <a:rPr lang="en-US" dirty="0" err="1"/>
              <a:t>bias’</a:t>
            </a:r>
            <a:r>
              <a:rPr lang="en-US" dirty="0"/>
              <a:t> model scores</a:t>
            </a:r>
            <a:endParaRPr lang="en-US" sz="1600" dirty="0"/>
          </a:p>
        </p:txBody>
      </p:sp>
    </p:spTree>
    <p:extLst>
      <p:ext uri="{BB962C8B-B14F-4D97-AF65-F5344CB8AC3E}">
        <p14:creationId xmlns:p14="http://schemas.microsoft.com/office/powerpoint/2010/main" val="1435243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E038B8-9DA1-054F-B953-838194CAC13F}"/>
              </a:ext>
            </a:extLst>
          </p:cNvPr>
          <p:cNvSpPr>
            <a:spLocks noGrp="1"/>
          </p:cNvSpPr>
          <p:nvPr>
            <p:ph type="title"/>
          </p:nvPr>
        </p:nvSpPr>
        <p:spPr/>
        <p:txBody>
          <a:bodyPr/>
          <a:lstStyle/>
          <a:p>
            <a:r>
              <a:rPr lang="en-US" dirty="0"/>
              <a:t>Dual Goals: Fairness and Accuracy</a:t>
            </a:r>
            <a:endParaRPr lang="en-US" sz="3733" dirty="0"/>
          </a:p>
        </p:txBody>
      </p:sp>
      <p:pic>
        <p:nvPicPr>
          <p:cNvPr id="4098" name="Picture 2">
            <a:extLst>
              <a:ext uri="{FF2B5EF4-FFF2-40B4-BE49-F238E27FC236}">
                <a16:creationId xmlns:a16="http://schemas.microsoft.com/office/drawing/2014/main" id="{4A9F93EC-4A67-9243-BC36-6D4D22C58CB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858"/>
          <a:stretch/>
        </p:blipFill>
        <p:spPr bwMode="auto">
          <a:xfrm>
            <a:off x="415600" y="1223158"/>
            <a:ext cx="7782137" cy="5393899"/>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a:extLst>
              <a:ext uri="{FF2B5EF4-FFF2-40B4-BE49-F238E27FC236}">
                <a16:creationId xmlns:a16="http://schemas.microsoft.com/office/drawing/2014/main" id="{F09D2A85-69E9-F042-8B42-DD69765B1869}"/>
              </a:ext>
            </a:extLst>
          </p:cNvPr>
          <p:cNvCxnSpPr>
            <a:cxnSpLocks/>
          </p:cNvCxnSpPr>
          <p:nvPr/>
        </p:nvCxnSpPr>
        <p:spPr>
          <a:xfrm flipH="1">
            <a:off x="7718961" y="4203865"/>
            <a:ext cx="1056904" cy="1009404"/>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BFBB2CFC-CF4C-DB49-944D-E01E9B2FED0C}"/>
              </a:ext>
            </a:extLst>
          </p:cNvPr>
          <p:cNvSpPr txBox="1"/>
          <p:nvPr/>
        </p:nvSpPr>
        <p:spPr>
          <a:xfrm>
            <a:off x="8714080" y="3920107"/>
            <a:ext cx="3304815" cy="1938992"/>
          </a:xfrm>
          <a:prstGeom prst="rect">
            <a:avLst/>
          </a:prstGeom>
          <a:noFill/>
        </p:spPr>
        <p:txBody>
          <a:bodyPr wrap="none" rtlCol="0">
            <a:spAutoFit/>
          </a:bodyPr>
          <a:lstStyle/>
          <a:p>
            <a:r>
              <a:rPr lang="en-US" sz="2400" dirty="0"/>
              <a:t>Our hope:</a:t>
            </a:r>
          </a:p>
          <a:p>
            <a:r>
              <a:rPr lang="en-US" sz="2400" dirty="0"/>
              <a:t>Fairness-improving</a:t>
            </a:r>
          </a:p>
          <a:p>
            <a:r>
              <a:rPr lang="en-US" sz="2400" dirty="0"/>
              <a:t>methods can expand this</a:t>
            </a:r>
          </a:p>
          <a:p>
            <a:r>
              <a:rPr lang="en-US" sz="2400" dirty="0"/>
              <a:t>frontier by adding new</a:t>
            </a:r>
          </a:p>
          <a:p>
            <a:r>
              <a:rPr lang="en-US" sz="2400" dirty="0"/>
              <a:t>points</a:t>
            </a:r>
          </a:p>
        </p:txBody>
      </p:sp>
      <p:sp>
        <p:nvSpPr>
          <p:cNvPr id="10" name="TextBox 9">
            <a:extLst>
              <a:ext uri="{FF2B5EF4-FFF2-40B4-BE49-F238E27FC236}">
                <a16:creationId xmlns:a16="http://schemas.microsoft.com/office/drawing/2014/main" id="{6DBF056F-D9C1-6B49-9373-699DD20844B2}"/>
              </a:ext>
            </a:extLst>
          </p:cNvPr>
          <p:cNvSpPr txBox="1"/>
          <p:nvPr/>
        </p:nvSpPr>
        <p:spPr>
          <a:xfrm>
            <a:off x="3643744" y="6155392"/>
            <a:ext cx="2258291" cy="461665"/>
          </a:xfrm>
          <a:prstGeom prst="rect">
            <a:avLst/>
          </a:prstGeom>
          <a:solidFill>
            <a:schemeClr val="bg1"/>
          </a:solidFill>
        </p:spPr>
        <p:txBody>
          <a:bodyPr wrap="square" rtlCol="0">
            <a:spAutoFit/>
          </a:bodyPr>
          <a:lstStyle/>
          <a:p>
            <a:pPr algn="ctr"/>
            <a:r>
              <a:rPr lang="en-US" sz="2400" dirty="0" err="1"/>
              <a:t>Precision@k</a:t>
            </a:r>
            <a:endParaRPr lang="en-US" sz="2400" dirty="0"/>
          </a:p>
        </p:txBody>
      </p:sp>
      <p:sp>
        <p:nvSpPr>
          <p:cNvPr id="11" name="TextBox 10">
            <a:extLst>
              <a:ext uri="{FF2B5EF4-FFF2-40B4-BE49-F238E27FC236}">
                <a16:creationId xmlns:a16="http://schemas.microsoft.com/office/drawing/2014/main" id="{D3B4FA01-8829-FC43-B8F3-DCA12744BCB6}"/>
              </a:ext>
            </a:extLst>
          </p:cNvPr>
          <p:cNvSpPr txBox="1"/>
          <p:nvPr/>
        </p:nvSpPr>
        <p:spPr>
          <a:xfrm rot="16200000">
            <a:off x="-545774" y="3306034"/>
            <a:ext cx="2258291" cy="461665"/>
          </a:xfrm>
          <a:prstGeom prst="rect">
            <a:avLst/>
          </a:prstGeom>
          <a:solidFill>
            <a:schemeClr val="bg1"/>
          </a:solidFill>
        </p:spPr>
        <p:txBody>
          <a:bodyPr wrap="square" rtlCol="0">
            <a:spAutoFit/>
          </a:bodyPr>
          <a:lstStyle/>
          <a:p>
            <a:pPr algn="ctr"/>
            <a:r>
              <a:rPr lang="en-US" sz="2400" dirty="0"/>
              <a:t>Disparity</a:t>
            </a:r>
          </a:p>
        </p:txBody>
      </p:sp>
      <p:sp>
        <p:nvSpPr>
          <p:cNvPr id="2" name="Freeform 1">
            <a:extLst>
              <a:ext uri="{FF2B5EF4-FFF2-40B4-BE49-F238E27FC236}">
                <a16:creationId xmlns:a16="http://schemas.microsoft.com/office/drawing/2014/main" id="{D6E6490D-DD46-654E-ABEF-3E047D2AFE79}"/>
              </a:ext>
            </a:extLst>
          </p:cNvPr>
          <p:cNvSpPr/>
          <p:nvPr/>
        </p:nvSpPr>
        <p:spPr>
          <a:xfrm>
            <a:off x="4013860" y="4203865"/>
            <a:ext cx="3740727" cy="1341912"/>
          </a:xfrm>
          <a:custGeom>
            <a:avLst/>
            <a:gdLst>
              <a:gd name="connsiteX0" fmla="*/ 3740727 w 3740727"/>
              <a:gd name="connsiteY0" fmla="*/ 0 h 1341912"/>
              <a:gd name="connsiteX1" fmla="*/ 3705101 w 3740727"/>
              <a:gd name="connsiteY1" fmla="*/ 154379 h 1341912"/>
              <a:gd name="connsiteX2" fmla="*/ 3681350 w 3740727"/>
              <a:gd name="connsiteY2" fmla="*/ 190005 h 1341912"/>
              <a:gd name="connsiteX3" fmla="*/ 3669475 w 3740727"/>
              <a:gd name="connsiteY3" fmla="*/ 225631 h 1341912"/>
              <a:gd name="connsiteX4" fmla="*/ 3657600 w 3740727"/>
              <a:gd name="connsiteY4" fmla="*/ 320634 h 1341912"/>
              <a:gd name="connsiteX5" fmla="*/ 3633849 w 3740727"/>
              <a:gd name="connsiteY5" fmla="*/ 356260 h 1341912"/>
              <a:gd name="connsiteX6" fmla="*/ 3610098 w 3740727"/>
              <a:gd name="connsiteY6" fmla="*/ 427512 h 1341912"/>
              <a:gd name="connsiteX7" fmla="*/ 3598223 w 3740727"/>
              <a:gd name="connsiteY7" fmla="*/ 463138 h 1341912"/>
              <a:gd name="connsiteX8" fmla="*/ 3562597 w 3740727"/>
              <a:gd name="connsiteY8" fmla="*/ 486888 h 1341912"/>
              <a:gd name="connsiteX9" fmla="*/ 3538846 w 3740727"/>
              <a:gd name="connsiteY9" fmla="*/ 522514 h 1341912"/>
              <a:gd name="connsiteX10" fmla="*/ 3503221 w 3740727"/>
              <a:gd name="connsiteY10" fmla="*/ 546265 h 1341912"/>
              <a:gd name="connsiteX11" fmla="*/ 3491345 w 3740727"/>
              <a:gd name="connsiteY11" fmla="*/ 581891 h 1341912"/>
              <a:gd name="connsiteX12" fmla="*/ 3443844 w 3740727"/>
              <a:gd name="connsiteY12" fmla="*/ 653143 h 1341912"/>
              <a:gd name="connsiteX13" fmla="*/ 3420093 w 3740727"/>
              <a:gd name="connsiteY13" fmla="*/ 688769 h 1341912"/>
              <a:gd name="connsiteX14" fmla="*/ 3384467 w 3740727"/>
              <a:gd name="connsiteY14" fmla="*/ 712519 h 1341912"/>
              <a:gd name="connsiteX15" fmla="*/ 3348841 w 3740727"/>
              <a:gd name="connsiteY15" fmla="*/ 748145 h 1341912"/>
              <a:gd name="connsiteX16" fmla="*/ 3277589 w 3740727"/>
              <a:gd name="connsiteY16" fmla="*/ 795647 h 1341912"/>
              <a:gd name="connsiteX17" fmla="*/ 3218213 w 3740727"/>
              <a:gd name="connsiteY17" fmla="*/ 855023 h 1341912"/>
              <a:gd name="connsiteX18" fmla="*/ 3182587 w 3740727"/>
              <a:gd name="connsiteY18" fmla="*/ 890649 h 1341912"/>
              <a:gd name="connsiteX19" fmla="*/ 3087584 w 3740727"/>
              <a:gd name="connsiteY19" fmla="*/ 914400 h 1341912"/>
              <a:gd name="connsiteX20" fmla="*/ 3004457 w 3740727"/>
              <a:gd name="connsiteY20" fmla="*/ 938151 h 1341912"/>
              <a:gd name="connsiteX21" fmla="*/ 2945080 w 3740727"/>
              <a:gd name="connsiteY21" fmla="*/ 950026 h 1341912"/>
              <a:gd name="connsiteX22" fmla="*/ 2850078 w 3740727"/>
              <a:gd name="connsiteY22" fmla="*/ 973777 h 1341912"/>
              <a:gd name="connsiteX23" fmla="*/ 2743200 w 3740727"/>
              <a:gd name="connsiteY23" fmla="*/ 1009403 h 1341912"/>
              <a:gd name="connsiteX24" fmla="*/ 2671948 w 3740727"/>
              <a:gd name="connsiteY24" fmla="*/ 1033153 h 1341912"/>
              <a:gd name="connsiteX25" fmla="*/ 2636322 w 3740727"/>
              <a:gd name="connsiteY25" fmla="*/ 1045029 h 1341912"/>
              <a:gd name="connsiteX26" fmla="*/ 2565070 w 3740727"/>
              <a:gd name="connsiteY26" fmla="*/ 1056904 h 1341912"/>
              <a:gd name="connsiteX27" fmla="*/ 2470067 w 3740727"/>
              <a:gd name="connsiteY27" fmla="*/ 1080654 h 1341912"/>
              <a:gd name="connsiteX28" fmla="*/ 2149434 w 3740727"/>
              <a:gd name="connsiteY28" fmla="*/ 1104405 h 1341912"/>
              <a:gd name="connsiteX29" fmla="*/ 1781298 w 3740727"/>
              <a:gd name="connsiteY29" fmla="*/ 1128156 h 1341912"/>
              <a:gd name="connsiteX30" fmla="*/ 1698171 w 3740727"/>
              <a:gd name="connsiteY30" fmla="*/ 1140031 h 1341912"/>
              <a:gd name="connsiteX31" fmla="*/ 1555667 w 3740727"/>
              <a:gd name="connsiteY31" fmla="*/ 1151906 h 1341912"/>
              <a:gd name="connsiteX32" fmla="*/ 1068779 w 3740727"/>
              <a:gd name="connsiteY32" fmla="*/ 1151906 h 1341912"/>
              <a:gd name="connsiteX33" fmla="*/ 997527 w 3740727"/>
              <a:gd name="connsiteY33" fmla="*/ 1175657 h 1341912"/>
              <a:gd name="connsiteX34" fmla="*/ 926275 w 3740727"/>
              <a:gd name="connsiteY34" fmla="*/ 1187532 h 1341912"/>
              <a:gd name="connsiteX35" fmla="*/ 593766 w 3740727"/>
              <a:gd name="connsiteY35" fmla="*/ 1211283 h 1341912"/>
              <a:gd name="connsiteX36" fmla="*/ 534389 w 3740727"/>
              <a:gd name="connsiteY36" fmla="*/ 1223158 h 1341912"/>
              <a:gd name="connsiteX37" fmla="*/ 463137 w 3740727"/>
              <a:gd name="connsiteY37" fmla="*/ 1235034 h 1341912"/>
              <a:gd name="connsiteX38" fmla="*/ 415636 w 3740727"/>
              <a:gd name="connsiteY38" fmla="*/ 1246909 h 1341912"/>
              <a:gd name="connsiteX39" fmla="*/ 332509 w 3740727"/>
              <a:gd name="connsiteY39" fmla="*/ 1270660 h 1341912"/>
              <a:gd name="connsiteX40" fmla="*/ 261257 w 3740727"/>
              <a:gd name="connsiteY40" fmla="*/ 1282535 h 1341912"/>
              <a:gd name="connsiteX41" fmla="*/ 225631 w 3740727"/>
              <a:gd name="connsiteY41" fmla="*/ 1294410 h 1341912"/>
              <a:gd name="connsiteX42" fmla="*/ 130628 w 3740727"/>
              <a:gd name="connsiteY42" fmla="*/ 1318161 h 1341912"/>
              <a:gd name="connsiteX43" fmla="*/ 83127 w 3740727"/>
              <a:gd name="connsiteY43" fmla="*/ 1330036 h 1341912"/>
              <a:gd name="connsiteX44" fmla="*/ 35626 w 3740727"/>
              <a:gd name="connsiteY44" fmla="*/ 1341912 h 1341912"/>
              <a:gd name="connsiteX45" fmla="*/ 0 w 3740727"/>
              <a:gd name="connsiteY45" fmla="*/ 1341912 h 134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740727" h="1341912">
                <a:moveTo>
                  <a:pt x="3740727" y="0"/>
                </a:moveTo>
                <a:cubicBezTo>
                  <a:pt x="3735252" y="38325"/>
                  <a:pt x="3728812" y="118813"/>
                  <a:pt x="3705101" y="154379"/>
                </a:cubicBezTo>
                <a:lnTo>
                  <a:pt x="3681350" y="190005"/>
                </a:lnTo>
                <a:cubicBezTo>
                  <a:pt x="3677392" y="201880"/>
                  <a:pt x="3671714" y="213315"/>
                  <a:pt x="3669475" y="225631"/>
                </a:cubicBezTo>
                <a:cubicBezTo>
                  <a:pt x="3663766" y="257030"/>
                  <a:pt x="3665997" y="289844"/>
                  <a:pt x="3657600" y="320634"/>
                </a:cubicBezTo>
                <a:cubicBezTo>
                  <a:pt x="3653845" y="334404"/>
                  <a:pt x="3641766" y="344385"/>
                  <a:pt x="3633849" y="356260"/>
                </a:cubicBezTo>
                <a:lnTo>
                  <a:pt x="3610098" y="427512"/>
                </a:lnTo>
                <a:cubicBezTo>
                  <a:pt x="3606140" y="439387"/>
                  <a:pt x="3608638" y="456195"/>
                  <a:pt x="3598223" y="463138"/>
                </a:cubicBezTo>
                <a:lnTo>
                  <a:pt x="3562597" y="486888"/>
                </a:lnTo>
                <a:cubicBezTo>
                  <a:pt x="3554680" y="498763"/>
                  <a:pt x="3548938" y="512422"/>
                  <a:pt x="3538846" y="522514"/>
                </a:cubicBezTo>
                <a:cubicBezTo>
                  <a:pt x="3528754" y="532606"/>
                  <a:pt x="3512137" y="535120"/>
                  <a:pt x="3503221" y="546265"/>
                </a:cubicBezTo>
                <a:cubicBezTo>
                  <a:pt x="3495401" y="556040"/>
                  <a:pt x="3497424" y="570949"/>
                  <a:pt x="3491345" y="581891"/>
                </a:cubicBezTo>
                <a:cubicBezTo>
                  <a:pt x="3477482" y="606844"/>
                  <a:pt x="3459678" y="629392"/>
                  <a:pt x="3443844" y="653143"/>
                </a:cubicBezTo>
                <a:cubicBezTo>
                  <a:pt x="3435927" y="665018"/>
                  <a:pt x="3431968" y="680852"/>
                  <a:pt x="3420093" y="688769"/>
                </a:cubicBezTo>
                <a:cubicBezTo>
                  <a:pt x="3408218" y="696686"/>
                  <a:pt x="3395431" y="703382"/>
                  <a:pt x="3384467" y="712519"/>
                </a:cubicBezTo>
                <a:cubicBezTo>
                  <a:pt x="3371565" y="723270"/>
                  <a:pt x="3362098" y="737834"/>
                  <a:pt x="3348841" y="748145"/>
                </a:cubicBezTo>
                <a:cubicBezTo>
                  <a:pt x="3326309" y="765670"/>
                  <a:pt x="3277589" y="795647"/>
                  <a:pt x="3277589" y="795647"/>
                </a:cubicBezTo>
                <a:cubicBezTo>
                  <a:pt x="3234047" y="860961"/>
                  <a:pt x="3277589" y="805543"/>
                  <a:pt x="3218213" y="855023"/>
                </a:cubicBezTo>
                <a:cubicBezTo>
                  <a:pt x="3205311" y="865774"/>
                  <a:pt x="3197876" y="883699"/>
                  <a:pt x="3182587" y="890649"/>
                </a:cubicBezTo>
                <a:cubicBezTo>
                  <a:pt x="3152871" y="904157"/>
                  <a:pt x="3118551" y="904078"/>
                  <a:pt x="3087584" y="914400"/>
                </a:cubicBezTo>
                <a:cubicBezTo>
                  <a:pt x="3047917" y="927622"/>
                  <a:pt x="3049182" y="928212"/>
                  <a:pt x="3004457" y="938151"/>
                </a:cubicBezTo>
                <a:cubicBezTo>
                  <a:pt x="2984753" y="942530"/>
                  <a:pt x="2964747" y="945487"/>
                  <a:pt x="2945080" y="950026"/>
                </a:cubicBezTo>
                <a:cubicBezTo>
                  <a:pt x="2913274" y="957366"/>
                  <a:pt x="2881045" y="963455"/>
                  <a:pt x="2850078" y="973777"/>
                </a:cubicBezTo>
                <a:lnTo>
                  <a:pt x="2743200" y="1009403"/>
                </a:lnTo>
                <a:lnTo>
                  <a:pt x="2671948" y="1033153"/>
                </a:lnTo>
                <a:cubicBezTo>
                  <a:pt x="2660073" y="1037112"/>
                  <a:pt x="2648669" y="1042971"/>
                  <a:pt x="2636322" y="1045029"/>
                </a:cubicBezTo>
                <a:cubicBezTo>
                  <a:pt x="2612571" y="1048987"/>
                  <a:pt x="2588614" y="1051859"/>
                  <a:pt x="2565070" y="1056904"/>
                </a:cubicBezTo>
                <a:cubicBezTo>
                  <a:pt x="2533152" y="1063743"/>
                  <a:pt x="2502547" y="1077406"/>
                  <a:pt x="2470067" y="1080654"/>
                </a:cubicBezTo>
                <a:cubicBezTo>
                  <a:pt x="2284239" y="1099238"/>
                  <a:pt x="2391027" y="1090194"/>
                  <a:pt x="2149434" y="1104405"/>
                </a:cubicBezTo>
                <a:cubicBezTo>
                  <a:pt x="1921542" y="1132891"/>
                  <a:pt x="2207567" y="1099738"/>
                  <a:pt x="1781298" y="1128156"/>
                </a:cubicBezTo>
                <a:cubicBezTo>
                  <a:pt x="1753370" y="1130018"/>
                  <a:pt x="1726008" y="1137101"/>
                  <a:pt x="1698171" y="1140031"/>
                </a:cubicBezTo>
                <a:cubicBezTo>
                  <a:pt x="1650767" y="1145021"/>
                  <a:pt x="1603168" y="1147948"/>
                  <a:pt x="1555667" y="1151906"/>
                </a:cubicBezTo>
                <a:cubicBezTo>
                  <a:pt x="1355226" y="1141357"/>
                  <a:pt x="1275350" y="1129773"/>
                  <a:pt x="1068779" y="1151906"/>
                </a:cubicBezTo>
                <a:cubicBezTo>
                  <a:pt x="1043886" y="1154573"/>
                  <a:pt x="1022222" y="1171541"/>
                  <a:pt x="997527" y="1175657"/>
                </a:cubicBezTo>
                <a:cubicBezTo>
                  <a:pt x="973776" y="1179615"/>
                  <a:pt x="950221" y="1185011"/>
                  <a:pt x="926275" y="1187532"/>
                </a:cubicBezTo>
                <a:cubicBezTo>
                  <a:pt x="869454" y="1193513"/>
                  <a:pt x="642497" y="1208034"/>
                  <a:pt x="593766" y="1211283"/>
                </a:cubicBezTo>
                <a:lnTo>
                  <a:pt x="534389" y="1223158"/>
                </a:lnTo>
                <a:cubicBezTo>
                  <a:pt x="510699" y="1227465"/>
                  <a:pt x="486748" y="1230312"/>
                  <a:pt x="463137" y="1235034"/>
                </a:cubicBezTo>
                <a:cubicBezTo>
                  <a:pt x="447133" y="1238235"/>
                  <a:pt x="431329" y="1242425"/>
                  <a:pt x="415636" y="1246909"/>
                </a:cubicBezTo>
                <a:cubicBezTo>
                  <a:pt x="362825" y="1261997"/>
                  <a:pt x="394372" y="1258287"/>
                  <a:pt x="332509" y="1270660"/>
                </a:cubicBezTo>
                <a:cubicBezTo>
                  <a:pt x="308898" y="1275382"/>
                  <a:pt x="284762" y="1277312"/>
                  <a:pt x="261257" y="1282535"/>
                </a:cubicBezTo>
                <a:cubicBezTo>
                  <a:pt x="249037" y="1285250"/>
                  <a:pt x="237708" y="1291116"/>
                  <a:pt x="225631" y="1294410"/>
                </a:cubicBezTo>
                <a:cubicBezTo>
                  <a:pt x="194139" y="1302999"/>
                  <a:pt x="162296" y="1310244"/>
                  <a:pt x="130628" y="1318161"/>
                </a:cubicBezTo>
                <a:lnTo>
                  <a:pt x="83127" y="1330036"/>
                </a:lnTo>
                <a:cubicBezTo>
                  <a:pt x="67293" y="1333995"/>
                  <a:pt x="51947" y="1341912"/>
                  <a:pt x="35626" y="1341912"/>
                </a:cubicBezTo>
                <a:lnTo>
                  <a:pt x="0" y="1341912"/>
                </a:lnTo>
              </a:path>
            </a:pathLst>
          </a:custGeom>
          <a:noFill/>
          <a:ln w="38100">
            <a:solidFill>
              <a:srgbClr val="80000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964D64D4-9D4E-0341-890E-56860177543E}"/>
              </a:ext>
            </a:extLst>
          </p:cNvPr>
          <p:cNvSpPr/>
          <p:nvPr/>
        </p:nvSpPr>
        <p:spPr>
          <a:xfrm>
            <a:off x="7635834" y="5213269"/>
            <a:ext cx="83127" cy="83127"/>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032529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E038B8-9DA1-054F-B953-838194CAC13F}"/>
              </a:ext>
            </a:extLst>
          </p:cNvPr>
          <p:cNvSpPr>
            <a:spLocks noGrp="1"/>
          </p:cNvSpPr>
          <p:nvPr>
            <p:ph type="title"/>
          </p:nvPr>
        </p:nvSpPr>
        <p:spPr/>
        <p:txBody>
          <a:bodyPr/>
          <a:lstStyle/>
          <a:p>
            <a:r>
              <a:rPr lang="en-US" dirty="0"/>
              <a:t>Pre-Processing Methods</a:t>
            </a:r>
            <a:endParaRPr lang="en-US" sz="3733" dirty="0"/>
          </a:p>
        </p:txBody>
      </p:sp>
      <p:sp>
        <p:nvSpPr>
          <p:cNvPr id="5" name="Content Placeholder 1">
            <a:extLst>
              <a:ext uri="{FF2B5EF4-FFF2-40B4-BE49-F238E27FC236}">
                <a16:creationId xmlns:a16="http://schemas.microsoft.com/office/drawing/2014/main" id="{65AEB1E1-9B23-EF48-B549-ED51B522A37F}"/>
              </a:ext>
            </a:extLst>
          </p:cNvPr>
          <p:cNvSpPr>
            <a:spLocks noGrp="1"/>
          </p:cNvSpPr>
          <p:nvPr>
            <p:ph type="body" idx="1"/>
          </p:nvPr>
        </p:nvSpPr>
        <p:spPr>
          <a:xfrm>
            <a:off x="415600" y="1151400"/>
            <a:ext cx="11360700" cy="4555200"/>
          </a:xfrm>
        </p:spPr>
        <p:txBody>
          <a:bodyPr/>
          <a:lstStyle/>
          <a:p>
            <a:pPr fontAlgn="base"/>
            <a:r>
              <a:rPr lang="en-US" dirty="0"/>
              <a:t>Looked at </a:t>
            </a:r>
            <a:r>
              <a:rPr lang="en-US" dirty="0">
                <a:solidFill>
                  <a:srgbClr val="7030A0"/>
                </a:solidFill>
              </a:rPr>
              <a:t>removing sensitive attributes</a:t>
            </a:r>
            <a:r>
              <a:rPr lang="en-US" dirty="0"/>
              <a:t> and </a:t>
            </a:r>
            <a:r>
              <a:rPr lang="en-US" dirty="0">
                <a:solidFill>
                  <a:srgbClr val="FFC000"/>
                </a:solidFill>
              </a:rPr>
              <a:t>resampling</a:t>
            </a:r>
            <a:br>
              <a:rPr lang="en-US" dirty="0"/>
            </a:br>
            <a:endParaRPr lang="en-US" sz="2000" dirty="0"/>
          </a:p>
          <a:p>
            <a:pPr fontAlgn="base"/>
            <a:r>
              <a:rPr lang="en-US" dirty="0"/>
              <a:t>What are the key assumptions behind each approach?</a:t>
            </a:r>
            <a:br>
              <a:rPr lang="en-US" dirty="0"/>
            </a:br>
            <a:endParaRPr lang="en-US" sz="2000" dirty="0"/>
          </a:p>
          <a:p>
            <a:pPr fontAlgn="base"/>
            <a:r>
              <a:rPr lang="en-US" dirty="0"/>
              <a:t>How well did they work in practice?</a:t>
            </a:r>
            <a:br>
              <a:rPr lang="en-US" dirty="0"/>
            </a:br>
            <a:endParaRPr lang="en-US" sz="2000" dirty="0"/>
          </a:p>
          <a:p>
            <a:pPr fontAlgn="base"/>
            <a:r>
              <a:rPr lang="en-US" dirty="0"/>
              <a:t>Areas for improvement or future research?</a:t>
            </a:r>
          </a:p>
        </p:txBody>
      </p:sp>
    </p:spTree>
    <p:extLst>
      <p:ext uri="{BB962C8B-B14F-4D97-AF65-F5344CB8AC3E}">
        <p14:creationId xmlns:p14="http://schemas.microsoft.com/office/powerpoint/2010/main" val="18441015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E038B8-9DA1-054F-B953-838194CAC13F}"/>
              </a:ext>
            </a:extLst>
          </p:cNvPr>
          <p:cNvSpPr>
            <a:spLocks noGrp="1"/>
          </p:cNvSpPr>
          <p:nvPr>
            <p:ph type="title"/>
          </p:nvPr>
        </p:nvSpPr>
        <p:spPr/>
        <p:txBody>
          <a:bodyPr/>
          <a:lstStyle/>
          <a:p>
            <a:r>
              <a:rPr lang="en-US" dirty="0"/>
              <a:t>In-Processing Methods</a:t>
            </a:r>
            <a:endParaRPr lang="en-US" sz="3733" dirty="0"/>
          </a:p>
        </p:txBody>
      </p:sp>
      <p:sp>
        <p:nvSpPr>
          <p:cNvPr id="5" name="Content Placeholder 1">
            <a:extLst>
              <a:ext uri="{FF2B5EF4-FFF2-40B4-BE49-F238E27FC236}">
                <a16:creationId xmlns:a16="http://schemas.microsoft.com/office/drawing/2014/main" id="{65AEB1E1-9B23-EF48-B549-ED51B522A37F}"/>
              </a:ext>
            </a:extLst>
          </p:cNvPr>
          <p:cNvSpPr>
            <a:spLocks noGrp="1"/>
          </p:cNvSpPr>
          <p:nvPr>
            <p:ph type="body" idx="1"/>
          </p:nvPr>
        </p:nvSpPr>
        <p:spPr>
          <a:xfrm>
            <a:off x="415600" y="1151400"/>
            <a:ext cx="11360700" cy="4555200"/>
          </a:xfrm>
        </p:spPr>
        <p:txBody>
          <a:bodyPr/>
          <a:lstStyle/>
          <a:p>
            <a:pPr fontAlgn="base"/>
            <a:r>
              <a:rPr lang="en-US" dirty="0"/>
              <a:t>Looked at methods from </a:t>
            </a:r>
            <a:r>
              <a:rPr lang="en-US" dirty="0">
                <a:solidFill>
                  <a:srgbClr val="0070C0"/>
                </a:solidFill>
              </a:rPr>
              <a:t>Zafar</a:t>
            </a:r>
            <a:r>
              <a:rPr lang="en-US" dirty="0"/>
              <a:t>, </a:t>
            </a:r>
            <a:r>
              <a:rPr lang="en-US" dirty="0" err="1">
                <a:solidFill>
                  <a:srgbClr val="00B050"/>
                </a:solidFill>
              </a:rPr>
              <a:t>Celis</a:t>
            </a:r>
            <a:r>
              <a:rPr lang="en-US" dirty="0"/>
              <a:t>, and </a:t>
            </a:r>
            <a:r>
              <a:rPr lang="en-US" dirty="0" err="1">
                <a:solidFill>
                  <a:srgbClr val="941100"/>
                </a:solidFill>
              </a:rPr>
              <a:t>FairLearn</a:t>
            </a:r>
            <a:br>
              <a:rPr lang="en-US" dirty="0"/>
            </a:br>
            <a:endParaRPr lang="en-US" sz="2000" dirty="0"/>
          </a:p>
          <a:p>
            <a:pPr fontAlgn="base"/>
            <a:r>
              <a:rPr lang="en-US" dirty="0"/>
              <a:t>What are the key assumptions behind each approach?</a:t>
            </a:r>
            <a:br>
              <a:rPr lang="en-US" dirty="0"/>
            </a:br>
            <a:endParaRPr lang="en-US" sz="2000" dirty="0"/>
          </a:p>
          <a:p>
            <a:pPr fontAlgn="base"/>
            <a:r>
              <a:rPr lang="en-US" dirty="0"/>
              <a:t>How well did they work in practice?</a:t>
            </a:r>
            <a:br>
              <a:rPr lang="en-US" dirty="0"/>
            </a:br>
            <a:endParaRPr lang="en-US" sz="2000" dirty="0"/>
          </a:p>
          <a:p>
            <a:pPr fontAlgn="base"/>
            <a:r>
              <a:rPr lang="en-US" dirty="0"/>
              <a:t>Areas for improvement or future research?</a:t>
            </a:r>
          </a:p>
        </p:txBody>
      </p:sp>
    </p:spTree>
    <p:extLst>
      <p:ext uri="{BB962C8B-B14F-4D97-AF65-F5344CB8AC3E}">
        <p14:creationId xmlns:p14="http://schemas.microsoft.com/office/powerpoint/2010/main" val="209531425"/>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rayid class uchicago">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eaia-porto-ghani-2018" id="{82BABE80-AE8E-FF4E-85C0-B54C44AB8DF2}" vid="{E9C63820-0DC0-E74F-8230-5D2113CC263A}"/>
    </a:ext>
  </a:ext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478</TotalTime>
  <Words>796</Words>
  <Application>Microsoft Macintosh PowerPoint</Application>
  <PresentationFormat>Widescreen</PresentationFormat>
  <Paragraphs>193</Paragraphs>
  <Slides>30</Slides>
  <Notes>15</Notes>
  <HiddenSlides>0</HiddenSlides>
  <MMClips>0</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30</vt:i4>
      </vt:variant>
    </vt:vector>
  </HeadingPairs>
  <TitlesOfParts>
    <vt:vector size="35" baseType="lpstr">
      <vt:lpstr>Arial</vt:lpstr>
      <vt:lpstr>Calibri</vt:lpstr>
      <vt:lpstr>Century Gothic</vt:lpstr>
      <vt:lpstr>Simple Light</vt:lpstr>
      <vt:lpstr>rayid class uchicago</vt:lpstr>
      <vt:lpstr>PowerPoint Presentation</vt:lpstr>
      <vt:lpstr>Final Write-Up</vt:lpstr>
      <vt:lpstr>Data and AI Ethics Issues</vt:lpstr>
      <vt:lpstr>Many Bias Measures: How do we select what we care about?</vt:lpstr>
      <vt:lpstr>Translating policy goals to fairness metrics</vt:lpstr>
      <vt:lpstr>How can we reduce bias in ML models?</vt:lpstr>
      <vt:lpstr>Dual Goals: Fairness and Accuracy</vt:lpstr>
      <vt:lpstr>Pre-Processing Methods</vt:lpstr>
      <vt:lpstr>In-Processing Methods</vt:lpstr>
      <vt:lpstr>Post-Processing Methods</vt:lpstr>
      <vt:lpstr>Comparing Methods Across Problem Settings</vt:lpstr>
      <vt:lpstr>PowerPoint Presentation</vt:lpstr>
      <vt:lpstr>Case Study: Post-hoc Adjustments and Policy Goals</vt:lpstr>
      <vt:lpstr>Case Study: Post-hoc Adjustments and Policy Goals</vt:lpstr>
      <vt:lpstr>PowerPoint Presentation</vt:lpstr>
      <vt:lpstr>PowerPoint Presentation</vt:lpstr>
      <vt:lpstr>PowerPoint Presentation</vt:lpstr>
      <vt:lpstr>PowerPoint Presentation</vt:lpstr>
      <vt:lpstr>Equality of Predictions vs Underlying Disparities</vt:lpstr>
      <vt:lpstr>Equality of Predictions vs Underlying Disparities</vt:lpstr>
      <vt:lpstr>Equality of Predictions vs Underlying Disparities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 Few Final Thoughts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Kit Rodolfa</cp:lastModifiedBy>
  <cp:revision>24</cp:revision>
  <dcterms:created xsi:type="dcterms:W3CDTF">2020-01-14T19:43:43Z</dcterms:created>
  <dcterms:modified xsi:type="dcterms:W3CDTF">2022-12-06T19:13:59Z</dcterms:modified>
</cp:coreProperties>
</file>